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304" r:id="rId2"/>
    <p:sldId id="338" r:id="rId3"/>
    <p:sldId id="306" r:id="rId4"/>
    <p:sldId id="307" r:id="rId5"/>
    <p:sldId id="261" r:id="rId6"/>
    <p:sldId id="262" r:id="rId7"/>
    <p:sldId id="322" r:id="rId8"/>
    <p:sldId id="329" r:id="rId9"/>
    <p:sldId id="317" r:id="rId10"/>
    <p:sldId id="323" r:id="rId11"/>
    <p:sldId id="320" r:id="rId12"/>
    <p:sldId id="263" r:id="rId13"/>
    <p:sldId id="335" r:id="rId14"/>
    <p:sldId id="312" r:id="rId15"/>
    <p:sldId id="331" r:id="rId16"/>
    <p:sldId id="29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isarma" initials="a" lastIdx="1" clrIdx="0">
    <p:extLst>
      <p:ext uri="{19B8F6BF-5375-455C-9EA6-DF929625EA0E}">
        <p15:presenceInfo xmlns:p15="http://schemas.microsoft.com/office/powerpoint/2012/main" userId="azizisar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62567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09220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64133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2655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37564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6F51D2A-40F0-48DC-BB75-A76D4C061AAA}"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408644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6F51D2A-40F0-48DC-BB75-A76D4C061AAA}"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70622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638359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08885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77239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43696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474788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F51D2A-40F0-48DC-BB75-A76D4C061AAA}"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91105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F51D2A-40F0-48DC-BB75-A76D4C061AAA}"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424865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6F51D2A-40F0-48DC-BB75-A76D4C061AAA}"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577718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53001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69949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6F51D2A-40F0-48DC-BB75-A76D4C061AAA}" type="datetimeFigureOut">
              <a:rPr lang="en-US" smtClean="0"/>
              <a:t>6/24/2025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BAB4BC1-51FC-4B36-A0FF-5AC922EE13A6}" type="slidenum">
              <a:rPr lang="en-US" smtClean="0"/>
              <a:t>‹#›</a:t>
            </a:fld>
            <a:endParaRPr lang="en-US"/>
          </a:p>
        </p:txBody>
      </p:sp>
    </p:spTree>
    <p:extLst>
      <p:ext uri="{BB962C8B-B14F-4D97-AF65-F5344CB8AC3E}">
        <p14:creationId xmlns:p14="http://schemas.microsoft.com/office/powerpoint/2010/main" val="41116704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FD0E-86E1-1270-2447-A3578D2981B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FAE3CC2-1FBF-E08E-1C1E-6722F9BD4A8B}"/>
              </a:ext>
            </a:extLst>
          </p:cNvPr>
          <p:cNvSpPr>
            <a:spLocks noGrp="1"/>
          </p:cNvSpPr>
          <p:nvPr>
            <p:ph type="subTitle" idx="1"/>
          </p:nvPr>
        </p:nvSpPr>
        <p:spPr>
          <a:xfrm>
            <a:off x="1751012" y="1300784"/>
            <a:ext cx="8206720" cy="4655399"/>
          </a:xfrm>
        </p:spPr>
        <p:txBody>
          <a:bodyPr/>
          <a:lstStyle/>
          <a:p>
            <a:endParaRPr lang="en-US" dirty="0"/>
          </a:p>
        </p:txBody>
      </p:sp>
      <p:graphicFrame>
        <p:nvGraphicFramePr>
          <p:cNvPr id="4" name="Object 2">
            <a:extLst>
              <a:ext uri="{FF2B5EF4-FFF2-40B4-BE49-F238E27FC236}">
                <a16:creationId xmlns:a16="http://schemas.microsoft.com/office/drawing/2014/main" id="{CB1D42E8-434E-70B7-D6F1-D275D064D62C}"/>
              </a:ext>
            </a:extLst>
          </p:cNvPr>
          <p:cNvGraphicFramePr>
            <a:graphicFrameLocks noChangeAspect="1"/>
          </p:cNvGraphicFramePr>
          <p:nvPr>
            <p:extLst>
              <p:ext uri="{D42A27DB-BD31-4B8C-83A1-F6EECF244321}">
                <p14:modId xmlns:p14="http://schemas.microsoft.com/office/powerpoint/2010/main" val="3527438800"/>
              </p:ext>
            </p:extLst>
          </p:nvPr>
        </p:nvGraphicFramePr>
        <p:xfrm>
          <a:off x="1524000" y="742408"/>
          <a:ext cx="9144000" cy="5772150"/>
        </p:xfrm>
        <a:graphic>
          <a:graphicData uri="http://schemas.openxmlformats.org/presentationml/2006/ole">
            <mc:AlternateContent xmlns:mc="http://schemas.openxmlformats.org/markup-compatibility/2006">
              <mc:Choice xmlns:v="urn:schemas-microsoft-com:vml" Requires="v">
                <p:oleObj spid="_x0000_s2050" name="Acrobat Document" r:id="rId3" imgW="16039886" imgH="11344250" progId="AcroExch.Document.DC">
                  <p:embed/>
                </p:oleObj>
              </mc:Choice>
              <mc:Fallback>
                <p:oleObj name="Acrobat Document" r:id="rId3" imgW="16039886" imgH="11344250" progId="AcroExch.Document.DC">
                  <p:embed/>
                  <p:pic>
                    <p:nvPicPr>
                      <p:cNvPr id="1026" name="Object 2">
                        <a:extLst>
                          <a:ext uri="{FF2B5EF4-FFF2-40B4-BE49-F238E27FC236}">
                            <a16:creationId xmlns:a16="http://schemas.microsoft.com/office/drawing/2014/main" id="{137D46C0-9586-7882-39DE-66994EEEB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42408"/>
                        <a:ext cx="9144000" cy="57721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8437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EFB4-DDE3-94E3-BF83-A82163B40348}"/>
              </a:ext>
            </a:extLst>
          </p:cNvPr>
          <p:cNvSpPr>
            <a:spLocks noGrp="1"/>
          </p:cNvSpPr>
          <p:nvPr>
            <p:ph type="ctrTitle"/>
          </p:nvPr>
        </p:nvSpPr>
        <p:spPr>
          <a:xfrm>
            <a:off x="5383444" y="16778"/>
            <a:ext cx="8689976" cy="796954"/>
          </a:xfrm>
        </p:spPr>
        <p:txBody>
          <a:bodyPr>
            <a:normAutofit/>
          </a:bodyPr>
          <a:lstStyle/>
          <a:p>
            <a:r>
              <a:rPr lang="fa-IR" sz="3600" dirty="0">
                <a:solidFill>
                  <a:srgbClr val="FF0000"/>
                </a:solidFill>
              </a:rPr>
              <a:t>-اوریون </a:t>
            </a:r>
            <a:r>
              <a:rPr lang="en-US" sz="3600" dirty="0">
                <a:solidFill>
                  <a:srgbClr val="FF0000"/>
                </a:solidFill>
              </a:rPr>
              <a:t>Mumps</a:t>
            </a:r>
          </a:p>
        </p:txBody>
      </p:sp>
      <p:sp>
        <p:nvSpPr>
          <p:cNvPr id="3" name="Subtitle 2">
            <a:extLst>
              <a:ext uri="{FF2B5EF4-FFF2-40B4-BE49-F238E27FC236}">
                <a16:creationId xmlns:a16="http://schemas.microsoft.com/office/drawing/2014/main" id="{542A439A-E085-0DC1-2EAC-DF3BEF330889}"/>
              </a:ext>
            </a:extLst>
          </p:cNvPr>
          <p:cNvSpPr>
            <a:spLocks noGrp="1"/>
          </p:cNvSpPr>
          <p:nvPr>
            <p:ph type="subTitle" idx="1"/>
          </p:nvPr>
        </p:nvSpPr>
        <p:spPr>
          <a:xfrm>
            <a:off x="520117" y="1107347"/>
            <a:ext cx="11048301" cy="5201173"/>
          </a:xfrm>
        </p:spPr>
        <p:txBody>
          <a:bodyPr/>
          <a:lstStyle/>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یکی از بیماریهای ویروسی مسری است که به طور کلی در کودکان و بزرگسالان جوان عارض می شود و باعث گرفتاری سیستمیک می گردد . تورم غدد بناگوشی جزء یافته های اختصاصی بیماری به شمارمی رود . جنس مذکر سه برابر بیشتر از جنس مونث ودر گروه سنی 15-10سال بیشتر از گروههای دیگر دیده می شود . </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عوارض اوریون:عقیمی، کری عصبی ، عوارض ناشی از آنسفالیت وخیم . </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موارد منع مصرف واکسن : شیر خواران کمتر از یکسال ، زنان باردار ، داشتن تب ، لوسمی و بیماریهای بد خیم دیگر</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endParaRPr lang="fa-IR" sz="2000" cap="none" dirty="0">
              <a:solidFill>
                <a:prstClr val="black"/>
              </a:solidFill>
              <a:latin typeface="Georgia"/>
              <a:cs typeface="B Koodak" pitchFamily="2" charset="-78"/>
            </a:endParaRP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1600" b="0" i="0" u="none" strike="noStrike" kern="1200" cap="none" spc="0" normalizeH="0" baseline="0" noProof="0" dirty="0">
                <a:ln>
                  <a:noFill/>
                </a:ln>
                <a:solidFill>
                  <a:prstClr val="black"/>
                </a:solidFill>
                <a:effectLst/>
                <a:uLnTx/>
                <a:uFillTx/>
                <a:latin typeface="Georgia"/>
                <a:ea typeface="+mn-ea"/>
                <a:cs typeface="B Koodak" pitchFamily="2" charset="-78"/>
              </a:rPr>
              <a:t>  </a:t>
            </a:r>
            <a:r>
              <a:rPr kumimoji="0" lang="fa-IR" sz="3200" b="0" i="0" u="none" strike="noStrike" kern="1200" cap="none" spc="0" normalizeH="0" baseline="0" noProof="0" dirty="0">
                <a:ln>
                  <a:noFill/>
                </a:ln>
                <a:solidFill>
                  <a:srgbClr val="FF0000"/>
                </a:solidFill>
                <a:effectLst/>
                <a:uLnTx/>
                <a:uFillTx/>
                <a:latin typeface="Georgia"/>
                <a:ea typeface="+mj-ea"/>
                <a:cs typeface="B Koodak" pitchFamily="2" charset="-78"/>
              </a:rPr>
              <a:t>کزاز نوزادی</a:t>
            </a:r>
            <a:r>
              <a:rPr kumimoji="0" lang="en-US" sz="3200" b="0" i="0" u="none" strike="noStrike" kern="1200" cap="none" spc="0" normalizeH="0" baseline="0" noProof="0" dirty="0">
                <a:ln>
                  <a:noFill/>
                </a:ln>
                <a:solidFill>
                  <a:srgbClr val="FF0000"/>
                </a:solidFill>
                <a:effectLst/>
                <a:uLnTx/>
                <a:uFillTx/>
                <a:latin typeface="Georgia"/>
                <a:ea typeface="+mj-ea"/>
                <a:cs typeface="B Koodak" pitchFamily="2" charset="-78"/>
              </a:rPr>
              <a:t>(Tetanus)</a:t>
            </a:r>
            <a:r>
              <a:rPr kumimoji="0" lang="fa-IR" sz="3200" b="0" i="0" u="none" strike="noStrike" kern="1200" cap="none" spc="0" normalizeH="0" baseline="0" noProof="0" dirty="0">
                <a:ln>
                  <a:noFill/>
                </a:ln>
                <a:solidFill>
                  <a:srgbClr val="FF0000"/>
                </a:solidFill>
                <a:effectLst/>
                <a:uLnTx/>
                <a:uFillTx/>
                <a:latin typeface="Georgia"/>
                <a:ea typeface="+mj-ea"/>
                <a:cs typeface="B Koodak" pitchFamily="2" charset="-78"/>
              </a:rPr>
              <a:t> </a:t>
            </a:r>
            <a:endParaRPr kumimoji="0" lang="fa-IR" sz="1600" b="0" i="0" u="none" strike="noStrike" kern="1200" cap="none" spc="0" normalizeH="0" baseline="0" noProof="0" dirty="0">
              <a:ln>
                <a:noFill/>
              </a:ln>
              <a:solidFill>
                <a:prstClr val="black"/>
              </a:solidFill>
              <a:effectLst/>
              <a:uLnTx/>
              <a:uFillTx/>
              <a:latin typeface="Georgia"/>
              <a:ea typeface="+mn-ea"/>
              <a:cs typeface="B Koodak" pitchFamily="2" charset="-78"/>
            </a:endParaRPr>
          </a:p>
          <a:p>
            <a:r>
              <a:rPr lang="fa-IR" sz="2000" dirty="0">
                <a:solidFill>
                  <a:schemeClr val="tx1"/>
                </a:solidFill>
              </a:rPr>
              <a:t>کزاز نوعی بیماری عصبی ( نورولوژیک ) است که با افزایش کشش و اسپاسم ماهیچه ها مشخص می شود ، این “بیماری باعث حالت ” خنده تمسخر آمیز ” و یا ”فک افتاده ” در چهره می شود .عامل این بیماری نوعی باکتری است که به فراوانی در خاک و مدفوع یافت می شود . بیماری کزاز اغلب در نوزادان به علت آلودگی بند ناف ، در سنین مدرسه به علت زخمهای آلوده و نیز در مادران طی زایمانهای آلوده پیش می آید . خوشبختانه سالهاست که کزاز نوزادی در ایران به مرحله حذف رسیده است.</a:t>
            </a:r>
          </a:p>
          <a:p>
            <a:endParaRPr lang="en-US" sz="2000" dirty="0"/>
          </a:p>
        </p:txBody>
      </p:sp>
    </p:spTree>
    <p:extLst>
      <p:ext uri="{BB962C8B-B14F-4D97-AF65-F5344CB8AC3E}">
        <p14:creationId xmlns:p14="http://schemas.microsoft.com/office/powerpoint/2010/main" val="43195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C55E-47B4-CC44-6EDF-726FCE2EBBAC}"/>
              </a:ext>
            </a:extLst>
          </p:cNvPr>
          <p:cNvSpPr>
            <a:spLocks noGrp="1"/>
          </p:cNvSpPr>
          <p:nvPr>
            <p:ph type="ctrTitle"/>
          </p:nvPr>
        </p:nvSpPr>
        <p:spPr>
          <a:xfrm>
            <a:off x="5484113" y="46631"/>
            <a:ext cx="8689976" cy="687406"/>
          </a:xfrm>
        </p:spPr>
        <p:txBody>
          <a:bodyPr>
            <a:normAutofit/>
          </a:bodyPr>
          <a:lstStyle/>
          <a:p>
            <a:r>
              <a:rPr lang="fa-IR" sz="3600" dirty="0">
                <a:solidFill>
                  <a:srgbClr val="FF0000"/>
                </a:solidFill>
              </a:rPr>
              <a:t>-سیاه سرفه</a:t>
            </a:r>
            <a:r>
              <a:rPr lang="en-US" sz="3600" dirty="0" err="1">
                <a:solidFill>
                  <a:srgbClr val="FF0000"/>
                </a:solidFill>
              </a:rPr>
              <a:t>Pertusis</a:t>
            </a:r>
            <a:r>
              <a:rPr lang="en-US" sz="3600" dirty="0">
                <a:solidFill>
                  <a:srgbClr val="FF0000"/>
                </a:solidFill>
              </a:rPr>
              <a:t> </a:t>
            </a:r>
          </a:p>
        </p:txBody>
      </p:sp>
      <p:sp>
        <p:nvSpPr>
          <p:cNvPr id="3" name="Subtitle 2">
            <a:extLst>
              <a:ext uri="{FF2B5EF4-FFF2-40B4-BE49-F238E27FC236}">
                <a16:creationId xmlns:a16="http://schemas.microsoft.com/office/drawing/2014/main" id="{13CFD85B-2943-3480-F813-C341A3FA1F62}"/>
              </a:ext>
            </a:extLst>
          </p:cNvPr>
          <p:cNvSpPr>
            <a:spLocks noGrp="1"/>
          </p:cNvSpPr>
          <p:nvPr>
            <p:ph type="subTitle" idx="1"/>
          </p:nvPr>
        </p:nvSpPr>
        <p:spPr>
          <a:xfrm>
            <a:off x="700755" y="960296"/>
            <a:ext cx="11374452" cy="5163667"/>
          </a:xfrm>
        </p:spPr>
        <p:txBody>
          <a:bodyPr>
            <a:normAutofit/>
          </a:bodyPr>
          <a:lstStyle/>
          <a:p>
            <a:pPr algn="r"/>
            <a:r>
              <a:rPr lang="fa-IR" dirty="0">
                <a:solidFill>
                  <a:schemeClr val="tx1"/>
                </a:solidFill>
              </a:rPr>
              <a:t>سیاه سرفه یک بیماری باکتریایی حاد مجاری تنفسی وشدیدا مسری است که یک علت عمده ابتلا و مرگ ومیر در کودکان میباشد. میزان کشندگی آن بالا و واکسیناسیون موثرترین وسیله پیشگیری از آن است . از راههای دیگر پیشگیری ارتقاء آگاهی بهداشتی مردم ، ( پیشگیری داروئی ) ، جداسازی بیماران و تهویه مناسب می باشد . </a:t>
            </a:r>
          </a:p>
          <a:p>
            <a:pPr algn="r"/>
            <a:r>
              <a:rPr lang="fa-IR" dirty="0">
                <a:solidFill>
                  <a:schemeClr val="tx1"/>
                </a:solidFill>
              </a:rPr>
              <a:t>مورد بالینی: وجود حملات سرفه به مدت حداقل 14 روز و یا استفراغ بعد از حمله باشد</a:t>
            </a:r>
          </a:p>
          <a:p>
            <a:pPr algn="r"/>
            <a:r>
              <a:rPr lang="fa-IR" dirty="0">
                <a:solidFill>
                  <a:schemeClr val="tx1"/>
                </a:solidFill>
              </a:rPr>
              <a:t>مورد قطعی: موردی که معیارهای بالینی را داشته باشد و از نظر آزمایشگاهی نیز تایید شود</a:t>
            </a:r>
          </a:p>
          <a:p>
            <a:pPr algn="r"/>
            <a:r>
              <a:rPr lang="fa-IR" dirty="0">
                <a:solidFill>
                  <a:schemeClr val="tx1"/>
                </a:solidFill>
              </a:rPr>
              <a:t>مراقبت روتین در مناطقی با پوشش ایمنسازی نوبت سوم ثلاث بیشتر از 90 درصد مراقبت بر اساس هر مورد توصیه می شود. سن، وضعیت ایمنسازی و مرگ و میر باید ثبت شود.</a:t>
            </a:r>
          </a:p>
          <a:p>
            <a:pPr algn="r"/>
            <a:r>
              <a:rPr lang="fa-IR" sz="2800" b="1" dirty="0">
                <a:solidFill>
                  <a:srgbClr val="0070C0"/>
                </a:solidFill>
              </a:rPr>
              <a:t>شاخص ها</a:t>
            </a:r>
            <a:r>
              <a:rPr lang="fa-IR" dirty="0">
                <a:solidFill>
                  <a:schemeClr val="tx1"/>
                </a:solidFill>
              </a:rPr>
              <a:t>:</a:t>
            </a:r>
          </a:p>
          <a:p>
            <a:pPr algn="r"/>
            <a:r>
              <a:rPr lang="fa-IR" dirty="0">
                <a:solidFill>
                  <a:schemeClr val="tx1"/>
                </a:solidFill>
              </a:rPr>
              <a:t>گزارش همه موارد مشکوک با تمرکز بر گروه سنی زیر یکسال</a:t>
            </a:r>
          </a:p>
          <a:p>
            <a:pPr algn="r"/>
            <a:r>
              <a:rPr lang="fa-IR" dirty="0">
                <a:solidFill>
                  <a:schemeClr val="tx1"/>
                </a:solidFill>
              </a:rPr>
              <a:t>دستیابی به عدد 2 در صدهزار نفر جمعیت موارد مظنون</a:t>
            </a:r>
          </a:p>
          <a:p>
            <a:pPr algn="r"/>
            <a:endParaRPr lang="fa-IR" dirty="0">
              <a:solidFill>
                <a:schemeClr val="tx1"/>
              </a:solidFill>
            </a:endParaRPr>
          </a:p>
        </p:txBody>
      </p:sp>
    </p:spTree>
    <p:extLst>
      <p:ext uri="{BB962C8B-B14F-4D97-AF65-F5344CB8AC3E}">
        <p14:creationId xmlns:p14="http://schemas.microsoft.com/office/powerpoint/2010/main" val="56042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D27A-BE66-1B50-1327-E2A28FEAB435}"/>
              </a:ext>
            </a:extLst>
          </p:cNvPr>
          <p:cNvSpPr>
            <a:spLocks noGrp="1"/>
          </p:cNvSpPr>
          <p:nvPr>
            <p:ph type="ctrTitle"/>
          </p:nvPr>
        </p:nvSpPr>
        <p:spPr>
          <a:xfrm>
            <a:off x="3923761" y="176169"/>
            <a:ext cx="8689976" cy="637563"/>
          </a:xfrm>
        </p:spPr>
        <p:txBody>
          <a:bodyPr>
            <a:normAutofit/>
          </a:bodyPr>
          <a:lstStyle/>
          <a:p>
            <a:r>
              <a:rPr lang="fa-IR" sz="3200" b="1" dirty="0">
                <a:solidFill>
                  <a:schemeClr val="accent4"/>
                </a:solidFill>
              </a:rPr>
              <a:t>) مورد مشکوک به سندرم سرخجه مادرزادی:</a:t>
            </a:r>
            <a:r>
              <a:rPr lang="en-US" sz="3200" b="1" dirty="0" err="1">
                <a:solidFill>
                  <a:schemeClr val="accent4"/>
                </a:solidFill>
              </a:rPr>
              <a:t>crs</a:t>
            </a:r>
            <a:r>
              <a:rPr lang="fa-IR" sz="3200" b="1" dirty="0">
                <a:solidFill>
                  <a:schemeClr val="accent4"/>
                </a:solidFill>
              </a:rPr>
              <a:t>(</a:t>
            </a:r>
            <a:endParaRPr lang="en-US" sz="3200" b="1" dirty="0">
              <a:solidFill>
                <a:schemeClr val="accent4"/>
              </a:solidFill>
            </a:endParaRPr>
          </a:p>
        </p:txBody>
      </p:sp>
      <p:sp>
        <p:nvSpPr>
          <p:cNvPr id="3" name="Subtitle 2">
            <a:extLst>
              <a:ext uri="{FF2B5EF4-FFF2-40B4-BE49-F238E27FC236}">
                <a16:creationId xmlns:a16="http://schemas.microsoft.com/office/drawing/2014/main" id="{722E37B2-A794-14A0-5592-4EE3229D99D2}"/>
              </a:ext>
            </a:extLst>
          </p:cNvPr>
          <p:cNvSpPr>
            <a:spLocks noGrp="1"/>
          </p:cNvSpPr>
          <p:nvPr>
            <p:ph type="subTitle" idx="1"/>
          </p:nvPr>
        </p:nvSpPr>
        <p:spPr>
          <a:xfrm>
            <a:off x="385894" y="964734"/>
            <a:ext cx="11476139" cy="5461233"/>
          </a:xfrm>
        </p:spPr>
        <p:txBody>
          <a:bodyPr>
            <a:normAutofit/>
          </a:bodyPr>
          <a:lstStyle/>
          <a:p>
            <a:pPr algn="r">
              <a:buFontTx/>
              <a:buNone/>
              <a:defRPr/>
            </a:pPr>
            <a:r>
              <a:rPr lang="fa-IR" sz="2000" u="sng" dirty="0">
                <a:solidFill>
                  <a:srgbClr val="FF0000"/>
                </a:solidFill>
              </a:rPr>
              <a:t>تعريف 1) </a:t>
            </a:r>
            <a:r>
              <a:rPr lang="fa-IR" sz="2000" dirty="0">
                <a:solidFill>
                  <a:schemeClr val="tx1"/>
                </a:solidFill>
              </a:rPr>
              <a:t>هر كودك كمتر از يكسال كه كارمندان بهداشتي در او مشكوك به سندروم سرخجه مادرزادي مي شوند. </a:t>
            </a:r>
          </a:p>
          <a:p>
            <a:pPr algn="r">
              <a:defRPr/>
            </a:pPr>
            <a:r>
              <a:rPr lang="fa-IR" sz="2000" u="sng" dirty="0">
                <a:solidFill>
                  <a:srgbClr val="FF0000"/>
                </a:solidFill>
              </a:rPr>
              <a:t>تعريف 2) </a:t>
            </a:r>
            <a:r>
              <a:rPr lang="fa-IR" sz="2000" dirty="0">
                <a:solidFill>
                  <a:schemeClr val="tx1"/>
                </a:solidFill>
              </a:rPr>
              <a:t>هر كودك كمتر از يكسال داراي تاريخچه مادري مشكوك يا تاييد شده ابتلاء به سرخجه در دوران حاملگي </a:t>
            </a:r>
          </a:p>
          <a:p>
            <a:pPr algn="r">
              <a:buFontTx/>
              <a:buNone/>
              <a:defRPr/>
            </a:pPr>
            <a:r>
              <a:rPr lang="fa-IR" sz="2000" u="sng" dirty="0">
                <a:solidFill>
                  <a:srgbClr val="FF0000"/>
                </a:solidFill>
              </a:rPr>
              <a:t>تعريف 3) </a:t>
            </a:r>
            <a:r>
              <a:rPr lang="fa-IR" sz="2000" dirty="0">
                <a:solidFill>
                  <a:schemeClr val="tx1"/>
                </a:solidFill>
              </a:rPr>
              <a:t>هر نوزاد با بيماري قلبي (مشکلات مادرزادی قلبی)و يا مشكوك به كري (نقص شنوایی)و یا با يك يا چند علامت از علايم چشمي زير :</a:t>
            </a:r>
          </a:p>
          <a:p>
            <a:pPr algn="r">
              <a:defRPr/>
            </a:pPr>
            <a:r>
              <a:rPr lang="fa-IR" sz="2000" dirty="0">
                <a:solidFill>
                  <a:schemeClr val="tx1"/>
                </a:solidFill>
              </a:rPr>
              <a:t>مردمك سفيد( كاتاراكت) ،كاهش ديد، لوچي، كره چشم كوچك،قرنيه بزرگتر( گلوكوم مادرزادي)</a:t>
            </a:r>
          </a:p>
          <a:p>
            <a:pPr algn="r">
              <a:defRPr/>
            </a:pPr>
            <a:r>
              <a:rPr lang="fa-IR" sz="2400" b="1" dirty="0">
                <a:solidFill>
                  <a:schemeClr val="accent2"/>
                </a:solidFill>
              </a:rPr>
              <a:t>خلاصه:</a:t>
            </a:r>
          </a:p>
          <a:p>
            <a:pPr algn="r">
              <a:buNone/>
            </a:pPr>
            <a:r>
              <a:rPr lang="fa-IR" sz="2000" b="1" u="sng" dirty="0">
                <a:solidFill>
                  <a:schemeClr val="tx1"/>
                </a:solidFill>
              </a:rPr>
              <a:t>علت بروز سندروم </a:t>
            </a:r>
            <a:r>
              <a:rPr lang="fa-IR" sz="2000" dirty="0">
                <a:solidFill>
                  <a:schemeClr val="tx1"/>
                </a:solidFill>
              </a:rPr>
              <a:t>:عفونت سرخجه در زمان بارداري مادر  </a:t>
            </a:r>
          </a:p>
          <a:p>
            <a:pPr algn="r">
              <a:buNone/>
            </a:pPr>
            <a:r>
              <a:rPr lang="fa-IR" sz="2000" b="1" u="sng" dirty="0">
                <a:solidFill>
                  <a:schemeClr val="tx1"/>
                </a:solidFill>
              </a:rPr>
              <a:t>تشخيص سندروم </a:t>
            </a:r>
            <a:r>
              <a:rPr lang="fa-IR" sz="2000" dirty="0">
                <a:solidFill>
                  <a:schemeClr val="tx1"/>
                </a:solidFill>
              </a:rPr>
              <a:t>: معمولا بعد از تولد با معاينه و آزمايش سرولوژي</a:t>
            </a:r>
          </a:p>
          <a:p>
            <a:pPr algn="r">
              <a:buNone/>
            </a:pPr>
            <a:r>
              <a:rPr lang="fa-IR" sz="2000" b="1" u="sng" dirty="0">
                <a:solidFill>
                  <a:schemeClr val="tx1"/>
                </a:solidFill>
              </a:rPr>
              <a:t>شاخص گزارش دهي موارد مشكوك  </a:t>
            </a:r>
            <a:r>
              <a:rPr lang="fa-IR" sz="2000" dirty="0">
                <a:solidFill>
                  <a:schemeClr val="tx1"/>
                </a:solidFill>
              </a:rPr>
              <a:t>: گزارش 2 مورد مشكوك به ازاي  هر 10000 تولد زنده</a:t>
            </a:r>
          </a:p>
          <a:p>
            <a:endParaRPr lang="fa-IR" sz="2000" b="1" dirty="0">
              <a:solidFill>
                <a:schemeClr val="tx1"/>
              </a:solidFill>
            </a:endParaRPr>
          </a:p>
          <a:p>
            <a:endParaRPr lang="fa-IR" sz="2000" b="1" dirty="0">
              <a:solidFill>
                <a:schemeClr val="tx1"/>
              </a:solidFill>
            </a:endParaRPr>
          </a:p>
        </p:txBody>
      </p:sp>
    </p:spTree>
    <p:extLst>
      <p:ext uri="{BB962C8B-B14F-4D97-AF65-F5344CB8AC3E}">
        <p14:creationId xmlns:p14="http://schemas.microsoft.com/office/powerpoint/2010/main" val="363166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4721-E9DC-4396-F8C6-A2ADAEDCA093}"/>
              </a:ext>
            </a:extLst>
          </p:cNvPr>
          <p:cNvSpPr>
            <a:spLocks noGrp="1"/>
          </p:cNvSpPr>
          <p:nvPr>
            <p:ph type="ctrTitle"/>
          </p:nvPr>
        </p:nvSpPr>
        <p:spPr>
          <a:xfrm>
            <a:off x="3066007" y="100668"/>
            <a:ext cx="11624106" cy="598734"/>
          </a:xfrm>
        </p:spPr>
        <p:txBody>
          <a:bodyPr>
            <a:noAutofit/>
          </a:bodyPr>
          <a:lstStyle/>
          <a:p>
            <a:r>
              <a:rPr lang="fa-IR" sz="2800" dirty="0">
                <a:solidFill>
                  <a:srgbClr val="FF0000"/>
                </a:solidFill>
              </a:rPr>
              <a:t>راهبردها و مراحل حذف سندروم سرخجه مادرزادي</a:t>
            </a:r>
            <a:endParaRPr lang="en-US" sz="2800" dirty="0">
              <a:solidFill>
                <a:srgbClr val="FF0000"/>
              </a:solidFill>
            </a:endParaRPr>
          </a:p>
        </p:txBody>
      </p:sp>
      <p:sp>
        <p:nvSpPr>
          <p:cNvPr id="3" name="Subtitle 2">
            <a:extLst>
              <a:ext uri="{FF2B5EF4-FFF2-40B4-BE49-F238E27FC236}">
                <a16:creationId xmlns:a16="http://schemas.microsoft.com/office/drawing/2014/main" id="{91F5001E-78BE-28A8-99F0-6E913D4462CE}"/>
              </a:ext>
            </a:extLst>
          </p:cNvPr>
          <p:cNvSpPr>
            <a:spLocks noGrp="1"/>
          </p:cNvSpPr>
          <p:nvPr>
            <p:ph type="subTitle" idx="1"/>
          </p:nvPr>
        </p:nvSpPr>
        <p:spPr>
          <a:xfrm>
            <a:off x="589660" y="837488"/>
            <a:ext cx="11271414" cy="5693941"/>
          </a:xfrm>
        </p:spPr>
        <p:txBody>
          <a:bodyPr/>
          <a:lstStyle/>
          <a:p>
            <a:pPr algn="r">
              <a:buNone/>
            </a:pPr>
            <a:r>
              <a:rPr lang="fa-IR" dirty="0">
                <a:solidFill>
                  <a:schemeClr val="tx1"/>
                </a:solidFill>
              </a:rPr>
              <a:t>1)حفظ  پوشش 95% واكسيناسيون بر عليه بيماري سرخجه</a:t>
            </a:r>
          </a:p>
          <a:p>
            <a:pPr algn="r">
              <a:buNone/>
            </a:pPr>
            <a:r>
              <a:rPr lang="fa-IR" dirty="0">
                <a:solidFill>
                  <a:schemeClr val="tx1"/>
                </a:solidFill>
              </a:rPr>
              <a:t>2) برنامه پيشگيري ازبیماری در زنان  قبل و در حين بارداري</a:t>
            </a:r>
          </a:p>
          <a:p>
            <a:pPr algn="r">
              <a:buNone/>
            </a:pPr>
            <a:r>
              <a:rPr lang="fa-IR" dirty="0">
                <a:solidFill>
                  <a:schemeClr val="tx1"/>
                </a:solidFill>
              </a:rPr>
              <a:t>3)تقويت نظام مراقبت سندروم سرخجه مادرزادي</a:t>
            </a:r>
          </a:p>
          <a:p>
            <a:pPr algn="r">
              <a:buNone/>
            </a:pPr>
            <a:r>
              <a:rPr lang="fa-IR" dirty="0">
                <a:solidFill>
                  <a:schemeClr val="tx1"/>
                </a:solidFill>
              </a:rPr>
              <a:t> و مراقبت جاري سندروم  مبتني بر تشخيص نوزادان 0 تا 11 ماهه مشكوك به سندروم مي باشد.</a:t>
            </a:r>
          </a:p>
          <a:p>
            <a:pPr algn="r">
              <a:buNone/>
            </a:pPr>
            <a:r>
              <a:rPr lang="fa-IR" sz="1800" dirty="0">
                <a:solidFill>
                  <a:srgbClr val="0070C0"/>
                </a:solidFill>
              </a:rPr>
              <a:t> </a:t>
            </a:r>
            <a:r>
              <a:rPr kumimoji="0" lang="fa-IR" altLang="fa-IR" sz="3200" b="0" i="0" u="none" strike="noStrike" kern="1200" cap="none" spc="0" normalizeH="0" baseline="0" noProof="0" dirty="0">
                <a:ln>
                  <a:noFill/>
                </a:ln>
                <a:solidFill>
                  <a:srgbClr val="0070C0"/>
                </a:solidFill>
                <a:effectLst/>
                <a:uLnTx/>
                <a:uFillTx/>
                <a:latin typeface="Century Schoolbook" panose="02040604050505020304"/>
                <a:ea typeface="+mj-ea"/>
                <a:cs typeface="Times New Roman" panose="02020603050405020304" pitchFamily="18" charset="0"/>
              </a:rPr>
              <a:t>سیستم گزارش دهی</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2000" b="1" i="0" u="none" strike="noStrike" kern="1200" cap="none" spc="0" normalizeH="0" baseline="0" noProof="0" dirty="0">
                <a:ln>
                  <a:noFill/>
                </a:ln>
                <a:solidFill>
                  <a:prstClr val="black"/>
                </a:solidFill>
                <a:effectLst/>
                <a:uLnTx/>
                <a:uFillTx/>
                <a:latin typeface="Calibri" panose="020F0502020204030204"/>
                <a:ea typeface="+mn-ea"/>
                <a:cs typeface="Titr" panose="00000700000000000000" pitchFamily="2" charset="-78"/>
              </a:rPr>
              <a:t>هر مورد بايستي ظرف حداکثر 48 ساعت  گزارش شود .</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گزارش فوری تلفنی  </a:t>
            </a:r>
          </a:p>
          <a:p>
            <a:pPr algn="r">
              <a:buNone/>
            </a:pPr>
            <a:endParaRPr lang="fa-IR" sz="1800" dirty="0">
              <a:solidFill>
                <a:srgbClr val="0070C0"/>
              </a:solidFill>
            </a:endParaRPr>
          </a:p>
          <a:p>
            <a:pPr algn="r">
              <a:buNone/>
            </a:pPr>
            <a:endParaRPr lang="fa-IR" dirty="0"/>
          </a:p>
          <a:p>
            <a:endParaRPr lang="en-US" dirty="0"/>
          </a:p>
        </p:txBody>
      </p:sp>
    </p:spTree>
    <p:extLst>
      <p:ext uri="{BB962C8B-B14F-4D97-AF65-F5344CB8AC3E}">
        <p14:creationId xmlns:p14="http://schemas.microsoft.com/office/powerpoint/2010/main" val="17805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1995-9D96-924A-7B31-57ACABEB4F48}"/>
              </a:ext>
            </a:extLst>
          </p:cNvPr>
          <p:cNvSpPr>
            <a:spLocks noGrp="1"/>
          </p:cNvSpPr>
          <p:nvPr>
            <p:ph type="ctrTitle"/>
          </p:nvPr>
        </p:nvSpPr>
        <p:spPr>
          <a:xfrm>
            <a:off x="5913363" y="136320"/>
            <a:ext cx="8689976" cy="1098959"/>
          </a:xfrm>
        </p:spPr>
        <p:txBody>
          <a:bodyPr>
            <a:noAutofit/>
          </a:bodyPr>
          <a:lstStyle/>
          <a:p>
            <a:r>
              <a:rPr lang="fa-IR" sz="4000" dirty="0">
                <a:solidFill>
                  <a:srgbClr val="FF0000"/>
                </a:solidFill>
              </a:rPr>
              <a:t>دیفتری</a:t>
            </a:r>
            <a:br>
              <a:rPr lang="fa-IR" sz="4000" dirty="0">
                <a:solidFill>
                  <a:srgbClr val="FF0000"/>
                </a:solidFill>
              </a:rPr>
            </a:br>
            <a:endParaRPr lang="en-US" sz="4000" dirty="0">
              <a:solidFill>
                <a:srgbClr val="FF0000"/>
              </a:solidFill>
            </a:endParaRPr>
          </a:p>
        </p:txBody>
      </p:sp>
      <p:sp>
        <p:nvSpPr>
          <p:cNvPr id="3" name="Subtitle 2">
            <a:extLst>
              <a:ext uri="{FF2B5EF4-FFF2-40B4-BE49-F238E27FC236}">
                <a16:creationId xmlns:a16="http://schemas.microsoft.com/office/drawing/2014/main" id="{4513A634-870A-40D8-2F39-F4DFEC6B6C1E}"/>
              </a:ext>
            </a:extLst>
          </p:cNvPr>
          <p:cNvSpPr>
            <a:spLocks noGrp="1"/>
          </p:cNvSpPr>
          <p:nvPr>
            <p:ph type="subTitle" idx="1"/>
          </p:nvPr>
        </p:nvSpPr>
        <p:spPr>
          <a:xfrm>
            <a:off x="837487" y="827216"/>
            <a:ext cx="10987043" cy="5471034"/>
          </a:xfrm>
        </p:spPr>
        <p:txBody>
          <a:bodyPr>
            <a:normAutofit/>
          </a:bodyPr>
          <a:lstStyle/>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-یکی از بیماری های حاد عفونی باکتریایی است</a:t>
            </a:r>
            <a:r>
              <a:rPr lang="fa-IR" altLang="fa-IR" sz="1800" b="1" cap="none" dirty="0">
                <a:solidFill>
                  <a:prstClr val="black"/>
                </a:solidFill>
                <a:latin typeface="Calibri" panose="020F0502020204030204"/>
                <a:cs typeface="Arial" panose="020B0604020202020204" pitchFamily="34" charset="0"/>
              </a:rPr>
              <a:t> که  بیشتر لوزه ها ، گلو ، حنجره و بینی را مبتلا می کند و</a:t>
            </a: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میزبان ان فقط انسان است. شيوع بيماري در زمستان وبهار</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-عفونت حاصله به طور معمول به حلق،حنجره وحفره های بینی محدود میشود</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-مشخصه اصلی بیماری تب خفیف،گلودرد،سرفه وخشونت صدا،سردرد،بزرگی لوزه ها وغشای کاذب خاکستری رنگ وانتشار ان درسطح لوزه ها و حلق</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دوفرم از دیفتری وجوددارد که شامل بیماری تنفسی ودیفتری زخم می باشد0</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اگر ديفتري به طور مناسب درمان نشود ممكن است عفونت گسترش يابد،همچنين در صورت انتشار سم به بدن سم ميكروب روي قلب و اعصاب اثر</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گذاشته سبب نارسايی قلبی و فلج عضلات اندام ها می شود.</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طریقه انتقال باکتری به افراد:دستگاه تنفس-     پوست بندرت</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موضع نمونه گیری: نمونه گيري از بينی ، نمونه گيري ازگلو، نمونه گيري ازغشاي کاذب</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پیشگیری از بیماری شامل واکسیناسیون ،جداسازی بیماران تا منفی شدن کشت نمونه ترشحات حلق و بینی و زخم پوستی ، ضد عفونی اشیاء در تماس بیمار واقداماتی نظیر بیماریابی و شناسائی افراد در معرض خطر</a:t>
            </a: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endPar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20040" marR="0" lvl="0" indent="-320040" algn="r" defTabSz="914400" rtl="1" eaLnBrk="1" fontAlgn="auto" latinLnBrk="0" hangingPunct="1">
              <a:lnSpc>
                <a:spcPct val="111000"/>
              </a:lnSpc>
              <a:spcBef>
                <a:spcPts val="930"/>
              </a:spcBef>
              <a:spcAft>
                <a:spcPts val="0"/>
              </a:spcAft>
              <a:buClrTx/>
              <a:buSzTx/>
              <a:buFont typeface="Corbel" panose="020B0503020204020204" pitchFamily="34" charset="0"/>
              <a:buChar char="–"/>
              <a:tabLst/>
              <a:defRPr/>
            </a:pPr>
            <a:endParaRPr kumimoji="0" lang="fa-IR" altLang="fa-IR"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en-US" b="1" dirty="0"/>
          </a:p>
        </p:txBody>
      </p:sp>
    </p:spTree>
    <p:extLst>
      <p:ext uri="{BB962C8B-B14F-4D97-AF65-F5344CB8AC3E}">
        <p14:creationId xmlns:p14="http://schemas.microsoft.com/office/powerpoint/2010/main" val="3723011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4B68-A986-8FB8-3910-ADF0670FD903}"/>
              </a:ext>
            </a:extLst>
          </p:cNvPr>
          <p:cNvSpPr>
            <a:spLocks noGrp="1"/>
          </p:cNvSpPr>
          <p:nvPr>
            <p:ph type="ctrTitle"/>
          </p:nvPr>
        </p:nvSpPr>
        <p:spPr>
          <a:xfrm>
            <a:off x="5802576" y="236735"/>
            <a:ext cx="8689976" cy="615101"/>
          </a:xfrm>
        </p:spPr>
        <p:txBody>
          <a:bodyPr>
            <a:normAutofit fontScale="90000"/>
          </a:bodyPr>
          <a:lstStyle/>
          <a:p>
            <a:r>
              <a:rPr lang="fa-IR" dirty="0">
                <a:solidFill>
                  <a:srgbClr val="FF0000"/>
                </a:solidFill>
              </a:rPr>
              <a:t>مننژیت</a:t>
            </a:r>
            <a:endParaRPr lang="en-US" dirty="0">
              <a:solidFill>
                <a:srgbClr val="FF0000"/>
              </a:solidFill>
            </a:endParaRPr>
          </a:p>
        </p:txBody>
      </p:sp>
      <p:sp>
        <p:nvSpPr>
          <p:cNvPr id="3" name="Subtitle 2">
            <a:extLst>
              <a:ext uri="{FF2B5EF4-FFF2-40B4-BE49-F238E27FC236}">
                <a16:creationId xmlns:a16="http://schemas.microsoft.com/office/drawing/2014/main" id="{9336906A-3C7E-B1B4-89AB-3626DF7E1410}"/>
              </a:ext>
            </a:extLst>
          </p:cNvPr>
          <p:cNvSpPr>
            <a:spLocks noGrp="1"/>
          </p:cNvSpPr>
          <p:nvPr>
            <p:ph type="subTitle" idx="1"/>
          </p:nvPr>
        </p:nvSpPr>
        <p:spPr>
          <a:xfrm>
            <a:off x="341833" y="917005"/>
            <a:ext cx="11622280" cy="5259976"/>
          </a:xfrm>
        </p:spPr>
        <p:txBody>
          <a:bodyPr>
            <a:normAutofit/>
          </a:bodyPr>
          <a:lstStyle/>
          <a:p>
            <a:pPr algn="r"/>
            <a:r>
              <a:rPr lang="fa-IR" dirty="0">
                <a:solidFill>
                  <a:schemeClr val="tx1"/>
                </a:solidFill>
              </a:rPr>
              <a:t>بیماری مننژیت از جمله بیماریهایی است که قابلیت بالای اپیدمی داشته و با درصد قابل ملاحظه ایی از مرگ و میر و ناتوانی همراه است که نیازمند نظام مراقبت است تا بار حاصل از مرگ و میر و ناتوانی کاهش یابد.</a:t>
            </a:r>
          </a:p>
          <a:p>
            <a:pPr algn="r"/>
            <a:r>
              <a:rPr lang="fa-IR" dirty="0">
                <a:solidFill>
                  <a:schemeClr val="tx1"/>
                </a:solidFill>
              </a:rPr>
              <a:t> در حال حاضرتوجه سازمان جهانی بهداشت به مراقبت از بیماری مننژیت در کودکان زیر 5 سال معطوف شده است.چون بیش از 90 درصد از موارد مننژیت، توسط عوامل ویروسی و باکتریال ایجاد می شوند مراقبت بیماری مننژیت شامل پیشگیری از اپیدمی ها و ممانعت ازشیوع و گسترش این دو عامل عمده خواهد بود. اغلب مننژیتهای ویروسی شدت کمتری دارند اما مننژیت باکتریال، شدیدتر است و می تواند مشکلاتی مانند صدمات مغزی،ناشنوایی و اختلالات یادگیری را ایجاد نماید.</a:t>
            </a:r>
          </a:p>
          <a:p>
            <a:pPr algn="r"/>
            <a:r>
              <a:rPr lang="fa-IR" dirty="0">
                <a:solidFill>
                  <a:srgbClr val="C00000"/>
                </a:solidFill>
              </a:rPr>
              <a:t>مورد مظنون</a:t>
            </a:r>
            <a:r>
              <a:rPr lang="fa-IR" dirty="0">
                <a:solidFill>
                  <a:schemeClr val="tx1"/>
                </a:solidFill>
              </a:rPr>
              <a:t>: هر فردی در هر سنی که شروع ناگهانی تب بالای 38/5 درجه رکتال یا 38 درجه زیر بغل داشته و یکی از علائم سفتی گردن، کاهش سطح هوشیاری،سردرد، استفراغ و هر نوع عارضه نورولوژیک ناگهانی(، فونتانل برجسته)در اطفال در وی بروز نماید.</a:t>
            </a:r>
          </a:p>
          <a:p>
            <a:pPr algn="r"/>
            <a:endParaRPr lang="fa-IR" dirty="0">
              <a:solidFill>
                <a:schemeClr val="tx1"/>
              </a:solidFill>
            </a:endParaRPr>
          </a:p>
          <a:p>
            <a:pPr algn="r"/>
            <a:r>
              <a:rPr lang="fa-IR" sz="2400" b="1" dirty="0">
                <a:solidFill>
                  <a:srgbClr val="0070C0"/>
                </a:solidFill>
              </a:rPr>
              <a:t>شاخص هدف درمراقبت مننژیت:بروز موارد مظنون مننژیت 20 در100000 نفرجمعیت</a:t>
            </a:r>
          </a:p>
          <a:p>
            <a:pPr algn="r"/>
            <a:endParaRPr lang="en-US" dirty="0">
              <a:solidFill>
                <a:schemeClr val="tx1"/>
              </a:solidFill>
            </a:endParaRPr>
          </a:p>
        </p:txBody>
      </p:sp>
    </p:spTree>
    <p:extLst>
      <p:ext uri="{BB962C8B-B14F-4D97-AF65-F5344CB8AC3E}">
        <p14:creationId xmlns:p14="http://schemas.microsoft.com/office/powerpoint/2010/main" val="248822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3C84-481E-7A33-F819-1CEFFBA26283}"/>
              </a:ext>
            </a:extLst>
          </p:cNvPr>
          <p:cNvSpPr>
            <a:spLocks noGrp="1"/>
          </p:cNvSpPr>
          <p:nvPr>
            <p:ph type="ctrTitle"/>
          </p:nvPr>
        </p:nvSpPr>
        <p:spPr>
          <a:xfrm>
            <a:off x="1751012" y="1300785"/>
            <a:ext cx="8689976" cy="5557215"/>
          </a:xfrm>
        </p:spPr>
        <p:txBody>
          <a:bodyPr/>
          <a:lstStyle/>
          <a:p>
            <a:r>
              <a:rPr lang="fa-IR" sz="4800" b="1" dirty="0">
                <a:solidFill>
                  <a:schemeClr val="accent4">
                    <a:lumMod val="85000"/>
                    <a:lumOff val="15000"/>
                  </a:schemeClr>
                </a:solidFill>
                <a:latin typeface="Times New Roman" pitchFamily="18" charset="0"/>
                <a:cs typeface="Times New Roman" pitchFamily="18" charset="0"/>
              </a:rPr>
              <a:t>با تشكر از توجه شما</a:t>
            </a:r>
            <a:br>
              <a:rPr lang="en-US" sz="4800" dirty="0">
                <a:solidFill>
                  <a:schemeClr val="accent4">
                    <a:lumMod val="85000"/>
                    <a:lumOff val="15000"/>
                  </a:schemeClr>
                </a:solidFill>
                <a:latin typeface="Arial" charset="0"/>
                <a:cs typeface="Arial" charset="0"/>
              </a:rPr>
            </a:br>
            <a:endParaRPr lang="en-US" dirty="0"/>
          </a:p>
        </p:txBody>
      </p:sp>
      <p:sp>
        <p:nvSpPr>
          <p:cNvPr id="3" name="Subtitle 2">
            <a:extLst>
              <a:ext uri="{FF2B5EF4-FFF2-40B4-BE49-F238E27FC236}">
                <a16:creationId xmlns:a16="http://schemas.microsoft.com/office/drawing/2014/main" id="{9346EED1-E684-1A49-B6BE-AF6846D53289}"/>
              </a:ext>
            </a:extLst>
          </p:cNvPr>
          <p:cNvSpPr>
            <a:spLocks noGrp="1"/>
          </p:cNvSpPr>
          <p:nvPr>
            <p:ph type="subTitle" idx="1"/>
          </p:nvPr>
        </p:nvSpPr>
        <p:spPr>
          <a:xfrm>
            <a:off x="2111738" y="494950"/>
            <a:ext cx="8689976" cy="5687735"/>
          </a:xfrm>
        </p:spPr>
        <p:txBody>
          <a:bodyPr/>
          <a:lstStyle/>
          <a:p>
            <a:r>
              <a:rPr lang="fa-IR" sz="2400" b="1" kern="10" dirty="0">
                <a:ln w="9525">
                  <a:round/>
                  <a:headEnd/>
                  <a:tailEnd/>
                </a:ln>
                <a:solidFill>
                  <a:schemeClr val="accent3"/>
                </a:solidFill>
                <a:latin typeface="Arial"/>
                <a:cs typeface="Arial"/>
              </a:rPr>
              <a:t>كودكان  امروز </a:t>
            </a:r>
            <a:endParaRPr lang="en-US" sz="2400" b="1" kern="10" dirty="0">
              <a:ln w="9525">
                <a:round/>
                <a:headEnd/>
                <a:tailEnd/>
              </a:ln>
              <a:solidFill>
                <a:schemeClr val="accent3"/>
              </a:solidFill>
              <a:latin typeface="Arial"/>
              <a:cs typeface="Arial"/>
            </a:endParaRPr>
          </a:p>
          <a:p>
            <a:r>
              <a:rPr lang="fa-IR" sz="2400" b="1" kern="10" dirty="0">
                <a:ln w="9525">
                  <a:round/>
                  <a:headEnd/>
                  <a:tailEnd/>
                </a:ln>
                <a:solidFill>
                  <a:schemeClr val="accent3"/>
                </a:solidFill>
                <a:latin typeface="Arial"/>
                <a:cs typeface="Arial"/>
              </a:rPr>
              <a:t>سرمايه هاي فردايند</a:t>
            </a:r>
            <a:endParaRPr lang="en-US" sz="2400" b="1" kern="10" dirty="0">
              <a:ln w="9525">
                <a:round/>
                <a:headEnd/>
                <a:tailEnd/>
              </a:ln>
              <a:solidFill>
                <a:schemeClr val="accent3"/>
              </a:solidFill>
              <a:latin typeface="Arial"/>
              <a:cs typeface="Arial"/>
            </a:endParaRPr>
          </a:p>
          <a:p>
            <a:r>
              <a:rPr lang="fa-IR" sz="2400" b="1" kern="10" dirty="0">
                <a:ln w="9525">
                  <a:round/>
                  <a:headEnd/>
                  <a:tailEnd/>
                </a:ln>
                <a:solidFill>
                  <a:srgbClr val="C00000"/>
                </a:solidFill>
                <a:latin typeface="Arial"/>
                <a:cs typeface="Arial"/>
              </a:rPr>
              <a:t>بياييم با تامين سلامت اين سرمايه ها </a:t>
            </a:r>
            <a:r>
              <a:rPr lang="fa-IR" sz="2400" b="1" kern="10" dirty="0">
                <a:ln w="9525">
                  <a:round/>
                  <a:headEnd/>
                  <a:tailEnd/>
                </a:ln>
                <a:solidFill>
                  <a:srgbClr val="92D050"/>
                </a:solidFill>
                <a:latin typeface="Arial"/>
                <a:cs typeface="Arial"/>
              </a:rPr>
              <a:t>فردايي سبز </a:t>
            </a:r>
            <a:r>
              <a:rPr lang="fa-IR" sz="2400" b="1" kern="10" dirty="0">
                <a:ln w="9525">
                  <a:round/>
                  <a:headEnd/>
                  <a:tailEnd/>
                </a:ln>
                <a:solidFill>
                  <a:srgbClr val="C00000"/>
                </a:solidFill>
                <a:latin typeface="Arial"/>
                <a:cs typeface="Arial"/>
              </a:rPr>
              <a:t>بسازيم</a:t>
            </a:r>
          </a:p>
          <a:p>
            <a:endParaRPr lang="fa-IR" sz="2400" b="1" kern="10" dirty="0">
              <a:ln w="9525">
                <a:round/>
                <a:headEnd/>
                <a:tailEnd/>
              </a:ln>
              <a:solidFill>
                <a:srgbClr val="C00000"/>
              </a:solidFill>
              <a:latin typeface="Arial"/>
              <a:cs typeface="Arial"/>
            </a:endParaRPr>
          </a:p>
          <a:p>
            <a:endParaRPr lang="en-US" dirty="0"/>
          </a:p>
        </p:txBody>
      </p:sp>
      <p:pic>
        <p:nvPicPr>
          <p:cNvPr id="4" name="Picture 2" descr="C:\Documents and Settings\mahmoudi\My Documents\12723084776a5ba2720ab5.jpg">
            <a:extLst>
              <a:ext uri="{FF2B5EF4-FFF2-40B4-BE49-F238E27FC236}">
                <a16:creationId xmlns:a16="http://schemas.microsoft.com/office/drawing/2014/main" id="{082399E3-6EE5-4506-6D3F-E9F4078AE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429" y="2232868"/>
            <a:ext cx="5991138" cy="304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41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4825-82ED-2295-AF00-EECCE7A5099B}"/>
              </a:ext>
            </a:extLst>
          </p:cNvPr>
          <p:cNvSpPr>
            <a:spLocks noGrp="1"/>
          </p:cNvSpPr>
          <p:nvPr>
            <p:ph type="ctrTitle"/>
          </p:nvPr>
        </p:nvSpPr>
        <p:spPr>
          <a:xfrm>
            <a:off x="3919446" y="386386"/>
            <a:ext cx="8689976" cy="597684"/>
          </a:xfrm>
        </p:spPr>
        <p:txBody>
          <a:bodyPr>
            <a:normAutofit fontScale="90000"/>
          </a:bodyPr>
          <a:lstStyle/>
          <a:p>
            <a:r>
              <a:rPr lang="fa-IR" dirty="0"/>
              <a:t>بیماری های قابل پیشگیری باواکسن</a:t>
            </a:r>
            <a:endParaRPr lang="en-US" dirty="0"/>
          </a:p>
        </p:txBody>
      </p:sp>
      <p:sp>
        <p:nvSpPr>
          <p:cNvPr id="3" name="Subtitle 2">
            <a:extLst>
              <a:ext uri="{FF2B5EF4-FFF2-40B4-BE49-F238E27FC236}">
                <a16:creationId xmlns:a16="http://schemas.microsoft.com/office/drawing/2014/main" id="{D5743B4B-2DD1-2256-88CC-F48863CCABF9}"/>
              </a:ext>
            </a:extLst>
          </p:cNvPr>
          <p:cNvSpPr>
            <a:spLocks noGrp="1"/>
          </p:cNvSpPr>
          <p:nvPr>
            <p:ph type="subTitle" idx="1"/>
          </p:nvPr>
        </p:nvSpPr>
        <p:spPr>
          <a:xfrm>
            <a:off x="949234" y="1227909"/>
            <a:ext cx="10824753" cy="5338354"/>
          </a:xfrm>
        </p:spPr>
        <p:txBody>
          <a:bodyPr>
            <a:normAutofit fontScale="92500"/>
          </a:bodyPr>
          <a:lstStyle/>
          <a:p>
            <a:r>
              <a:rPr lang="fa-IR" dirty="0"/>
              <a:t>بسیاری از بیماری های قابل پیشگیری باواکسن برای سلامت جامعه تهدید می باشند:</a:t>
            </a:r>
          </a:p>
          <a:p>
            <a:r>
              <a:rPr lang="fa-IR" dirty="0">
                <a:solidFill>
                  <a:srgbClr val="FF0000"/>
                </a:solidFill>
              </a:rPr>
              <a:t>تهدیدی مستقیم(مرگ ومیر)</a:t>
            </a:r>
          </a:p>
          <a:p>
            <a:r>
              <a:rPr lang="fa-IR" dirty="0">
                <a:solidFill>
                  <a:srgbClr val="FF0000"/>
                </a:solidFill>
              </a:rPr>
              <a:t>تهدیدی غیرمستقیم(معلولیت ماندگار)</a:t>
            </a:r>
          </a:p>
          <a:p>
            <a:r>
              <a:rPr lang="fa-IR" sz="2800" dirty="0">
                <a:solidFill>
                  <a:srgbClr val="0070C0"/>
                </a:solidFill>
              </a:rPr>
              <a:t>وقتی موارد بیماری کم می شود:</a:t>
            </a:r>
          </a:p>
          <a:p>
            <a:pPr rtl="1"/>
            <a:r>
              <a:rPr lang="fa-IR" dirty="0"/>
              <a:t>*نگرانی ها کاهش می یابد0</a:t>
            </a:r>
          </a:p>
          <a:p>
            <a:pPr rtl="1"/>
            <a:r>
              <a:rPr lang="fa-IR" dirty="0"/>
              <a:t>*توجه ودقت پرسنل کم میشود وبرنامه های مراقبت ،واکسیناسیون وزنجیره سرما موردکم توجهی قرار می گیرد</a:t>
            </a:r>
          </a:p>
          <a:p>
            <a:pPr rtl="1"/>
            <a:r>
              <a:rPr lang="fa-IR" dirty="0"/>
              <a:t>*تعداد افراد حساس افزایش می یابد</a:t>
            </a:r>
          </a:p>
          <a:p>
            <a:pPr rtl="1"/>
            <a:r>
              <a:rPr lang="fa-IR" dirty="0"/>
              <a:t>*بیماری مجدد شیوع می یابد</a:t>
            </a:r>
          </a:p>
          <a:p>
            <a:pPr rtl="1"/>
            <a:r>
              <a:rPr lang="fa-IR" dirty="0"/>
              <a:t>*دستاوردها ازبین می رود</a:t>
            </a:r>
          </a:p>
          <a:p>
            <a:pPr marL="0" marR="0" lvl="0" indent="0" algn="ctr"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fa-IR" sz="2200" b="1" i="0" u="none" strike="noStrike" kern="1200" cap="all" spc="0" normalizeH="0" baseline="0" noProof="0" dirty="0">
                <a:ln>
                  <a:noFill/>
                </a:ln>
                <a:solidFill>
                  <a:prstClr val="white">
                    <a:lumMod val="50000"/>
                  </a:prstClr>
                </a:solidFill>
                <a:effectLst/>
                <a:uLnTx/>
                <a:uFillTx/>
                <a:latin typeface="Tw Cen MT" panose="020B0602020104020603"/>
                <a:ea typeface="+mn-ea"/>
                <a:cs typeface="Arial" panose="020B0604020202020204" pitchFamily="34" charset="0"/>
              </a:rPr>
              <a:t>مهم ترین دستاورد هربرنامه مراقبت این است که ما بفهمیم </a:t>
            </a:r>
            <a:r>
              <a:rPr kumimoji="0" lang="fa-IR" sz="2200" b="1" i="0" u="none" strike="noStrike" kern="1200" cap="all" spc="0" normalizeH="0" baseline="0" noProof="0" dirty="0">
                <a:ln>
                  <a:noFill/>
                </a:ln>
                <a:solidFill>
                  <a:srgbClr val="FF0000"/>
                </a:solidFill>
                <a:effectLst/>
                <a:uLnTx/>
                <a:uFillTx/>
                <a:latin typeface="Tw Cen MT" panose="020B0602020104020603"/>
                <a:ea typeface="+mn-ea"/>
                <a:cs typeface="Arial" panose="020B0604020202020204" pitchFamily="34" charset="0"/>
              </a:rPr>
              <a:t>کجاهستیم،اشکالات ما چیست وبااهداف تعیین شده چقدرفاصله داریم.</a:t>
            </a:r>
          </a:p>
          <a:p>
            <a:pPr rtl="1"/>
            <a:endParaRPr lang="fa-IR" dirty="0"/>
          </a:p>
          <a:p>
            <a:endParaRPr lang="fa-IR" dirty="0"/>
          </a:p>
          <a:p>
            <a:endParaRPr lang="en-US" dirty="0"/>
          </a:p>
        </p:txBody>
      </p:sp>
    </p:spTree>
    <p:extLst>
      <p:ext uri="{BB962C8B-B14F-4D97-AF65-F5344CB8AC3E}">
        <p14:creationId xmlns:p14="http://schemas.microsoft.com/office/powerpoint/2010/main" val="3558788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4537-BBAB-BEAA-04DC-D9139B2675D4}"/>
              </a:ext>
            </a:extLst>
          </p:cNvPr>
          <p:cNvSpPr>
            <a:spLocks noGrp="1"/>
          </p:cNvSpPr>
          <p:nvPr>
            <p:ph type="ctrTitle"/>
          </p:nvPr>
        </p:nvSpPr>
        <p:spPr>
          <a:xfrm>
            <a:off x="3037324" y="84135"/>
            <a:ext cx="9876129" cy="695795"/>
          </a:xfrm>
        </p:spPr>
        <p:txBody>
          <a:bodyPr>
            <a:normAutofit/>
          </a:bodyPr>
          <a:lstStyle/>
          <a:p>
            <a:r>
              <a:rPr lang="fa-IR" altLang="en-US" sz="3600" b="1" dirty="0">
                <a:solidFill>
                  <a:schemeClr val="accent4"/>
                </a:solidFill>
                <a:latin typeface="Times New Roman" panose="02020603050405020304" pitchFamily="18" charset="0"/>
                <a:cs typeface="Times New Roman" panose="02020603050405020304" pitchFamily="18" charset="0"/>
              </a:rPr>
              <a:t> </a:t>
            </a:r>
            <a:r>
              <a:rPr lang="fa-IR" altLang="en-US" sz="4000" b="1" dirty="0">
                <a:solidFill>
                  <a:schemeClr val="accent4"/>
                </a:solidFill>
                <a:latin typeface="Times New Roman" panose="02020603050405020304" pitchFamily="18" charset="0"/>
                <a:cs typeface="Times New Roman" panose="02020603050405020304" pitchFamily="18" charset="0"/>
              </a:rPr>
              <a:t>برنامه مراقبت بیماریهای قابل پیشگیری با واکسن</a:t>
            </a:r>
            <a:endParaRPr lang="en-US" sz="3600" dirty="0">
              <a:solidFill>
                <a:schemeClr val="accent4"/>
              </a:solidFill>
            </a:endParaRPr>
          </a:p>
        </p:txBody>
      </p:sp>
      <p:sp>
        <p:nvSpPr>
          <p:cNvPr id="3" name="Subtitle 2">
            <a:extLst>
              <a:ext uri="{FF2B5EF4-FFF2-40B4-BE49-F238E27FC236}">
                <a16:creationId xmlns:a16="http://schemas.microsoft.com/office/drawing/2014/main" id="{6370983E-43FC-84A3-D7A1-4EBD5BD5D250}"/>
              </a:ext>
            </a:extLst>
          </p:cNvPr>
          <p:cNvSpPr>
            <a:spLocks noGrp="1"/>
          </p:cNvSpPr>
          <p:nvPr>
            <p:ph type="subTitle" idx="1"/>
          </p:nvPr>
        </p:nvSpPr>
        <p:spPr>
          <a:xfrm>
            <a:off x="1751012" y="973124"/>
            <a:ext cx="9876128" cy="5452844"/>
          </a:xfrm>
        </p:spPr>
        <p:txBody>
          <a:bodyPr>
            <a:normAutofit fontScale="92500" lnSpcReduction="10000"/>
          </a:bodyPr>
          <a:lstStyle/>
          <a:p>
            <a:pPr eaLnBrk="1" hangingPunct="1">
              <a:buFontTx/>
              <a:buNone/>
              <a:defRPr/>
            </a:pPr>
            <a:r>
              <a:rPr lang="fa-IR" sz="2400" b="1" dirty="0">
                <a:solidFill>
                  <a:srgbClr val="FF0000"/>
                </a:solidFill>
                <a:cs typeface="B Farnaz" pitchFamily="2" charset="-78"/>
              </a:rPr>
              <a:t>هدف کلی:</a:t>
            </a:r>
          </a:p>
          <a:p>
            <a:pPr algn="r" eaLnBrk="1" hangingPunct="1">
              <a:buFontTx/>
              <a:buNone/>
              <a:defRPr/>
            </a:pPr>
            <a:r>
              <a:rPr lang="fa-IR" sz="2400" b="1" dirty="0"/>
              <a:t>   </a:t>
            </a:r>
            <a:r>
              <a:rPr lang="fa-IR" sz="2400" b="1" dirty="0">
                <a:solidFill>
                  <a:schemeClr val="tx1"/>
                </a:solidFill>
              </a:rPr>
              <a:t>حذف بیماریهای سرخک ،سرخجه،سندرم سرخجه مادرزادی ،جذام وکزاز نوزادی و</a:t>
            </a:r>
          </a:p>
          <a:p>
            <a:pPr algn="r" eaLnBrk="1" hangingPunct="1">
              <a:buFontTx/>
              <a:buNone/>
              <a:defRPr/>
            </a:pPr>
            <a:r>
              <a:rPr lang="fa-IR" sz="2400" b="1" dirty="0">
                <a:solidFill>
                  <a:schemeClr val="tx1"/>
                </a:solidFill>
              </a:rPr>
              <a:t>   کنترل بیماریهای دیفتری،اوریون،سیاه سرفه،هپاتیت براساس اهداف سازمان جهانی بهداشت</a:t>
            </a:r>
            <a:r>
              <a:rPr lang="fa-IR" sz="2400" b="1" dirty="0"/>
              <a:t> </a:t>
            </a:r>
          </a:p>
          <a:p>
            <a:pPr eaLnBrk="1" hangingPunct="1">
              <a:buFontTx/>
              <a:buNone/>
              <a:defRPr/>
            </a:pPr>
            <a:r>
              <a:rPr lang="fa-IR" sz="2400" b="1" dirty="0">
                <a:solidFill>
                  <a:srgbClr val="FF0000"/>
                </a:solidFill>
              </a:rPr>
              <a:t>  </a:t>
            </a:r>
            <a:r>
              <a:rPr lang="fa-IR" sz="2400" b="1" dirty="0">
                <a:solidFill>
                  <a:srgbClr val="FF0000"/>
                </a:solidFill>
                <a:cs typeface="B Farnaz" pitchFamily="2" charset="-78"/>
              </a:rPr>
              <a:t>اهداف اختصاصی:</a:t>
            </a:r>
          </a:p>
          <a:p>
            <a:pPr algn="r" rtl="1" eaLnBrk="1" hangingPunct="1">
              <a:buFont typeface="Wingdings" pitchFamily="2" charset="2"/>
              <a:buChar char="q"/>
              <a:defRPr/>
            </a:pPr>
            <a:r>
              <a:rPr lang="fa-IR" sz="2400" b="1" dirty="0"/>
              <a:t>  </a:t>
            </a:r>
            <a:r>
              <a:rPr lang="fa-IR" sz="2400" b="1" dirty="0">
                <a:solidFill>
                  <a:schemeClr val="tx1"/>
                </a:solidFill>
              </a:rPr>
              <a:t>حفظ و ارتقاء پوششهای ایمنسازی به میزان حداقل 98%</a:t>
            </a:r>
          </a:p>
          <a:p>
            <a:pPr algn="r" rtl="1" eaLnBrk="1" hangingPunct="1">
              <a:buFont typeface="Wingdings" pitchFamily="2" charset="2"/>
              <a:buChar char="q"/>
              <a:defRPr/>
            </a:pPr>
            <a:r>
              <a:rPr lang="fa-IR" sz="2400" b="1" dirty="0">
                <a:solidFill>
                  <a:schemeClr val="tx1"/>
                </a:solidFill>
              </a:rPr>
              <a:t> افزایش و بهبود بیماریابی فعال و غیر فعال در کلیه مناطق </a:t>
            </a:r>
          </a:p>
          <a:p>
            <a:pPr algn="r" rtl="1" eaLnBrk="1" hangingPunct="1">
              <a:buFont typeface="Wingdings" pitchFamily="2" charset="2"/>
              <a:buChar char="q"/>
              <a:defRPr/>
            </a:pPr>
            <a:r>
              <a:rPr lang="fa-IR" sz="2400" b="1" dirty="0">
                <a:solidFill>
                  <a:schemeClr val="tx1"/>
                </a:solidFill>
              </a:rPr>
              <a:t> حفظ و افزایش آگاهی پرسنل بهداشتی ودرمانی</a:t>
            </a:r>
          </a:p>
          <a:p>
            <a:pPr algn="r" rtl="1" eaLnBrk="1" hangingPunct="1">
              <a:buFont typeface="Wingdings" pitchFamily="2" charset="2"/>
              <a:buChar char="q"/>
              <a:defRPr/>
            </a:pPr>
            <a:r>
              <a:rPr lang="fa-IR" sz="2400" b="1" dirty="0">
                <a:solidFill>
                  <a:schemeClr val="tx1"/>
                </a:solidFill>
              </a:rPr>
              <a:t> تقویت نظام مراقبت با هدف دستیابی به شاخصهای مناسب</a:t>
            </a:r>
          </a:p>
          <a:p>
            <a:pPr algn="r" rtl="1" eaLnBrk="1" hangingPunct="1">
              <a:buFont typeface="Wingdings" pitchFamily="2" charset="2"/>
              <a:buChar char="q"/>
              <a:defRPr/>
            </a:pPr>
            <a:r>
              <a:rPr lang="fa-IR" sz="2400" b="1" dirty="0">
                <a:solidFill>
                  <a:schemeClr val="tx1"/>
                </a:solidFill>
              </a:rPr>
              <a:t>بهبود و تقویت وضعیت کشف وگزارش دهی بیماریها</a:t>
            </a:r>
          </a:p>
          <a:p>
            <a:pPr algn="r" rtl="1" eaLnBrk="1" hangingPunct="1">
              <a:buFont typeface="Wingdings" pitchFamily="2" charset="2"/>
              <a:buChar char="q"/>
              <a:defRPr/>
            </a:pPr>
            <a:r>
              <a:rPr lang="fa-IR" sz="2400" b="1" dirty="0">
                <a:solidFill>
                  <a:schemeClr val="tx1"/>
                </a:solidFill>
              </a:rPr>
              <a:t>بهبود وتقویت وضعیت بررسی بهنگام موارد متعاقب گزارش</a:t>
            </a:r>
          </a:p>
          <a:p>
            <a:pPr algn="r" rtl="1" eaLnBrk="1" hangingPunct="1">
              <a:buFont typeface="Wingdings" pitchFamily="2" charset="2"/>
              <a:buChar char="q"/>
              <a:defRPr/>
            </a:pPr>
            <a:r>
              <a:rPr lang="fa-IR" sz="2400" b="1" dirty="0">
                <a:solidFill>
                  <a:schemeClr val="tx1"/>
                </a:solidFill>
              </a:rPr>
              <a:t>بهبود وتقویت وضعیت تهیه نمونه از موارد بیماری و ارسال بموقع به آزمایشگاه</a:t>
            </a:r>
          </a:p>
          <a:p>
            <a:endParaRPr lang="en-US" dirty="0"/>
          </a:p>
        </p:txBody>
      </p:sp>
    </p:spTree>
    <p:extLst>
      <p:ext uri="{BB962C8B-B14F-4D97-AF65-F5344CB8AC3E}">
        <p14:creationId xmlns:p14="http://schemas.microsoft.com/office/powerpoint/2010/main" val="692181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A867-6C7C-678C-59F7-8BC5118968E9}"/>
              </a:ext>
            </a:extLst>
          </p:cNvPr>
          <p:cNvSpPr>
            <a:spLocks noGrp="1"/>
          </p:cNvSpPr>
          <p:nvPr>
            <p:ph type="ctrTitle"/>
          </p:nvPr>
        </p:nvSpPr>
        <p:spPr>
          <a:xfrm>
            <a:off x="2698968" y="285717"/>
            <a:ext cx="8689976" cy="679017"/>
          </a:xfrm>
        </p:spPr>
        <p:txBody>
          <a:bodyPr>
            <a:noAutofit/>
          </a:bodyPr>
          <a:lstStyle/>
          <a:p>
            <a:pPr algn="r"/>
            <a:r>
              <a:rPr lang="fa-IR" b="1" dirty="0">
                <a:solidFill>
                  <a:schemeClr val="accent4"/>
                </a:solidFill>
              </a:rPr>
              <a:t>راهکارهای اصلي</a:t>
            </a:r>
            <a:r>
              <a:rPr lang="fa-IR" dirty="0">
                <a:solidFill>
                  <a:schemeClr val="accent4"/>
                </a:solidFill>
              </a:rPr>
              <a:t>:</a:t>
            </a:r>
            <a:endParaRPr lang="en-US" dirty="0">
              <a:solidFill>
                <a:schemeClr val="accent4"/>
              </a:solidFill>
            </a:endParaRPr>
          </a:p>
        </p:txBody>
      </p:sp>
      <p:sp>
        <p:nvSpPr>
          <p:cNvPr id="3" name="Subtitle 2">
            <a:extLst>
              <a:ext uri="{FF2B5EF4-FFF2-40B4-BE49-F238E27FC236}">
                <a16:creationId xmlns:a16="http://schemas.microsoft.com/office/drawing/2014/main" id="{18CC4C35-7C58-769A-5BFF-01E91402AF46}"/>
              </a:ext>
            </a:extLst>
          </p:cNvPr>
          <p:cNvSpPr>
            <a:spLocks noGrp="1"/>
          </p:cNvSpPr>
          <p:nvPr>
            <p:ph type="subTitle" idx="1"/>
          </p:nvPr>
        </p:nvSpPr>
        <p:spPr>
          <a:xfrm>
            <a:off x="803056" y="964734"/>
            <a:ext cx="11080838" cy="5771626"/>
          </a:xfrm>
        </p:spPr>
        <p:txBody>
          <a:bodyPr>
            <a:normAutofit/>
          </a:bodyPr>
          <a:lstStyle/>
          <a:p>
            <a:pPr algn="r" eaLnBrk="1" hangingPunct="1">
              <a:lnSpc>
                <a:spcPct val="90000"/>
              </a:lnSpc>
            </a:pPr>
            <a:r>
              <a:rPr lang="fa-IR" altLang="en-US" sz="1800" b="1" dirty="0">
                <a:solidFill>
                  <a:schemeClr val="tx1"/>
                </a:solidFill>
              </a:rPr>
              <a:t>- يافتن بهنگام موارد مشکوک بیماری وتشدید مراقبت درموقعيت هايی که باید مورد توجه خاص قرار</a:t>
            </a:r>
            <a:r>
              <a:rPr lang="fa-IR" altLang="en-US" sz="2000" b="1" dirty="0">
                <a:solidFill>
                  <a:schemeClr val="tx1"/>
                </a:solidFill>
              </a:rPr>
              <a:t> </a:t>
            </a:r>
            <a:r>
              <a:rPr lang="fa-IR" altLang="en-US" sz="1800" b="1" dirty="0">
                <a:solidFill>
                  <a:schemeClr val="tx1"/>
                </a:solidFill>
              </a:rPr>
              <a:t>بگیرند مانند:</a:t>
            </a:r>
            <a:r>
              <a:rPr lang="fa-IR" altLang="en-US" sz="1600" b="1" dirty="0">
                <a:solidFill>
                  <a:schemeClr val="tx1"/>
                </a:solidFill>
              </a:rPr>
              <a:t> </a:t>
            </a:r>
            <a:endParaRPr lang="fa-IR" altLang="en-US" sz="1800" b="1" dirty="0">
              <a:solidFill>
                <a:schemeClr val="tx1"/>
              </a:solidFill>
            </a:endParaRPr>
          </a:p>
          <a:p>
            <a:pPr algn="r" eaLnBrk="1" hangingPunct="1">
              <a:lnSpc>
                <a:spcPct val="90000"/>
              </a:lnSpc>
            </a:pPr>
            <a:r>
              <a:rPr lang="fa-IR" altLang="en-US" sz="1800" b="1" dirty="0">
                <a:solidFill>
                  <a:schemeClr val="tx1"/>
                </a:solidFill>
              </a:rPr>
              <a:t>.مناطقي كه زير ساختهاي بهداشتي ضعیفی دارند (حاشيه نشين هاي شهرها)</a:t>
            </a:r>
          </a:p>
          <a:p>
            <a:pPr algn="r" eaLnBrk="1" hangingPunct="1">
              <a:lnSpc>
                <a:spcPct val="90000"/>
              </a:lnSpc>
            </a:pPr>
            <a:r>
              <a:rPr lang="fa-IR" altLang="en-US" sz="1800" b="1" dirty="0">
                <a:solidFill>
                  <a:schemeClr val="tx1"/>
                </a:solidFill>
              </a:rPr>
              <a:t>.مناطقي كه از نظر جغرافيايي خیلی در دسترس نیستند و ارایه کامل خدمات بهداشتي به آنها مورد شک وتردید می باشد (مناطق سیاری وکوچ رو)</a:t>
            </a:r>
          </a:p>
          <a:p>
            <a:pPr algn="r" eaLnBrk="1" hangingPunct="1">
              <a:lnSpc>
                <a:spcPct val="90000"/>
              </a:lnSpc>
            </a:pPr>
            <a:r>
              <a:rPr lang="fa-IR" altLang="en-US" sz="1800" b="1" dirty="0">
                <a:solidFill>
                  <a:schemeClr val="tx1"/>
                </a:solidFill>
              </a:rPr>
              <a:t>.جمعيت هاي مهاجر واتباع بیگانه بالاخص درمناطقی که  دچارفقر و  سوء تغذیه هستند.</a:t>
            </a:r>
            <a:endParaRPr lang="fa-IR" altLang="en-US" sz="2000" b="1" dirty="0">
              <a:solidFill>
                <a:schemeClr val="tx1"/>
              </a:solidFill>
            </a:endParaRPr>
          </a:p>
          <a:p>
            <a:pPr algn="r" eaLnBrk="1" hangingPunct="1">
              <a:lnSpc>
                <a:spcPct val="90000"/>
              </a:lnSpc>
            </a:pPr>
            <a:r>
              <a:rPr lang="fa-IR" sz="2000" b="1" dirty="0">
                <a:solidFill>
                  <a:schemeClr val="accent4"/>
                </a:solidFill>
              </a:rPr>
              <a:t>ازاهداف مهم برنامه:</a:t>
            </a:r>
          </a:p>
          <a:p>
            <a:pPr algn="r" eaLnBrk="1" hangingPunct="1">
              <a:lnSpc>
                <a:spcPct val="90000"/>
              </a:lnSpc>
            </a:pPr>
            <a:r>
              <a:rPr lang="fa-IR" sz="2000" dirty="0">
                <a:solidFill>
                  <a:schemeClr val="tx1"/>
                </a:solidFill>
              </a:rPr>
              <a:t>سازمان جهانی بهداشت و یونیسف: واکسیناسیون را موثرترین اقدام بهداشتی شناخته شده بعد ازتامین آب آشامیدنی سالم می دانند.</a:t>
            </a:r>
          </a:p>
          <a:p>
            <a:pPr algn="r"/>
            <a:r>
              <a:rPr lang="fa-IR" sz="2000" dirty="0">
                <a:solidFill>
                  <a:schemeClr val="tx1"/>
                </a:solidFill>
              </a:rPr>
              <a:t>برنامه ایمن سازی جاری کودکان علیه بیماریهای قابل پیشگیری از افتخارات نظام سلامت کشوراست که موجب کاهش چشمگیری در مرگ و میر کودکان شده است. اما پوشش پایین واکسیناسیون در کشورهای هم جوار که سبب شیوع باربیماریهای قابل پیشگیری با واکسن در آن کشورها شده، از جمله چالش های بزرگ پیش روی ما است.</a:t>
            </a:r>
            <a:endParaRPr lang="fa-IR" sz="2000" b="1" dirty="0">
              <a:solidFill>
                <a:schemeClr val="tx1"/>
              </a:solidFill>
            </a:endParaRPr>
          </a:p>
          <a:p>
            <a:pPr algn="r" eaLnBrk="1" hangingPunct="1">
              <a:lnSpc>
                <a:spcPct val="90000"/>
              </a:lnSpc>
            </a:pPr>
            <a:r>
              <a:rPr lang="fa-IR" sz="2000" dirty="0">
                <a:solidFill>
                  <a:schemeClr val="tx1"/>
                </a:solidFill>
              </a:rPr>
              <a:t>واكسيناسيون گروههای در معرض خطر به منظور كاهش ابتلا و كاهش مرگ و مير (بیماریهای قابل پیشگیری باواکسن ونهایتا</a:t>
            </a:r>
          </a:p>
          <a:p>
            <a:pPr algn="r" eaLnBrk="1" hangingPunct="1">
              <a:lnSpc>
                <a:spcPct val="90000"/>
              </a:lnSpc>
            </a:pPr>
            <a:r>
              <a:rPr lang="fa-IR" sz="2000" dirty="0">
                <a:solidFill>
                  <a:schemeClr val="tx1"/>
                </a:solidFill>
              </a:rPr>
              <a:t> كنترل ، حذف و ریشه كنی این بيماریها می باشد) كه یکی از شاخص های مهم رسيدن به این هدف ، </a:t>
            </a:r>
            <a:r>
              <a:rPr lang="fa-IR" sz="2400" dirty="0">
                <a:solidFill>
                  <a:srgbClr val="FF0000"/>
                </a:solidFill>
              </a:rPr>
              <a:t>پوشش</a:t>
            </a:r>
            <a:r>
              <a:rPr lang="fa-IR" sz="2400" dirty="0">
                <a:solidFill>
                  <a:schemeClr val="accent1"/>
                </a:solidFill>
              </a:rPr>
              <a:t> </a:t>
            </a:r>
            <a:r>
              <a:rPr lang="fa-IR" sz="2400" dirty="0">
                <a:solidFill>
                  <a:srgbClr val="FF0000"/>
                </a:solidFill>
              </a:rPr>
              <a:t>ایمنسازی</a:t>
            </a:r>
            <a:r>
              <a:rPr lang="fa-IR" sz="2400" dirty="0">
                <a:solidFill>
                  <a:schemeClr val="accent1"/>
                </a:solidFill>
              </a:rPr>
              <a:t> </a:t>
            </a:r>
            <a:r>
              <a:rPr lang="fa-IR" sz="2000" dirty="0">
                <a:solidFill>
                  <a:schemeClr val="tx1"/>
                </a:solidFill>
              </a:rPr>
              <a:t>یعنی</a:t>
            </a:r>
          </a:p>
          <a:p>
            <a:pPr algn="r" eaLnBrk="1" hangingPunct="1">
              <a:lnSpc>
                <a:spcPct val="90000"/>
              </a:lnSpc>
            </a:pPr>
            <a:r>
              <a:rPr lang="fa-IR" sz="2000" dirty="0">
                <a:solidFill>
                  <a:schemeClr val="tx1"/>
                </a:solidFill>
              </a:rPr>
              <a:t> نسبت افراد جمعيت هدف كه واكسن دریافت كرده اند می باشد. برای رسيدن به هدف پوشش ایمنسازی كه معمولا به درصد بيان</a:t>
            </a:r>
          </a:p>
          <a:p>
            <a:pPr algn="r" eaLnBrk="1" hangingPunct="1">
              <a:lnSpc>
                <a:spcPct val="90000"/>
              </a:lnSpc>
            </a:pPr>
            <a:r>
              <a:rPr lang="fa-IR" sz="2000" dirty="0">
                <a:solidFill>
                  <a:schemeClr val="tx1"/>
                </a:solidFill>
              </a:rPr>
              <a:t> می شود و سالانه بیان میشود، انجام پایش و ارزشيابی پوشش بطور مرتب و مداوم بایستی صورت گيرد.</a:t>
            </a:r>
            <a:endParaRPr lang="fa-IR" altLang="en-US" sz="2800" b="1" dirty="0">
              <a:solidFill>
                <a:schemeClr val="tx1"/>
              </a:solidFill>
            </a:endParaRPr>
          </a:p>
        </p:txBody>
      </p:sp>
    </p:spTree>
    <p:extLst>
      <p:ext uri="{BB962C8B-B14F-4D97-AF65-F5344CB8AC3E}">
        <p14:creationId xmlns:p14="http://schemas.microsoft.com/office/powerpoint/2010/main" val="158321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EE11-13A7-687C-5107-9A651CB69001}"/>
              </a:ext>
            </a:extLst>
          </p:cNvPr>
          <p:cNvSpPr>
            <a:spLocks noGrp="1"/>
          </p:cNvSpPr>
          <p:nvPr>
            <p:ph type="ctrTitle"/>
          </p:nvPr>
        </p:nvSpPr>
        <p:spPr>
          <a:xfrm>
            <a:off x="1751012" y="325566"/>
            <a:ext cx="8689976" cy="796463"/>
          </a:xfrm>
        </p:spPr>
        <p:txBody>
          <a:bodyPr>
            <a:normAutofit/>
          </a:bodyPr>
          <a:lstStyle/>
          <a:p>
            <a:r>
              <a:rPr lang="fa-IR" sz="4000" b="1" dirty="0">
                <a:solidFill>
                  <a:schemeClr val="accent4"/>
                </a:solidFill>
              </a:rPr>
              <a:t>بیماریهای قابل پیشگیری باواکسن:</a:t>
            </a:r>
            <a:r>
              <a:rPr lang="en-US" sz="4000" b="1" dirty="0">
                <a:solidFill>
                  <a:schemeClr val="accent4"/>
                </a:solidFill>
              </a:rPr>
              <a:t>(EPI)</a:t>
            </a:r>
          </a:p>
        </p:txBody>
      </p:sp>
      <p:sp>
        <p:nvSpPr>
          <p:cNvPr id="3" name="Subtitle 2">
            <a:extLst>
              <a:ext uri="{FF2B5EF4-FFF2-40B4-BE49-F238E27FC236}">
                <a16:creationId xmlns:a16="http://schemas.microsoft.com/office/drawing/2014/main" id="{578ACACF-0BD9-163D-BA0E-75B3A1FA37D5}"/>
              </a:ext>
            </a:extLst>
          </p:cNvPr>
          <p:cNvSpPr>
            <a:spLocks noGrp="1"/>
          </p:cNvSpPr>
          <p:nvPr>
            <p:ph type="subTitle" idx="1"/>
          </p:nvPr>
        </p:nvSpPr>
        <p:spPr>
          <a:xfrm>
            <a:off x="1465786" y="1216404"/>
            <a:ext cx="8689976" cy="4957893"/>
          </a:xfrm>
        </p:spPr>
        <p:txBody>
          <a:bodyPr/>
          <a:lstStyle/>
          <a:p>
            <a:r>
              <a:rPr lang="fa-IR" b="1" dirty="0">
                <a:solidFill>
                  <a:schemeClr val="tx1"/>
                </a:solidFill>
              </a:rPr>
              <a:t> سرخک</a:t>
            </a:r>
            <a:r>
              <a:rPr lang="en-US" b="1" dirty="0" err="1">
                <a:solidFill>
                  <a:schemeClr val="tx1"/>
                </a:solidFill>
              </a:rPr>
              <a:t>Measeles</a:t>
            </a:r>
            <a:endParaRPr lang="fa-IR" b="1" dirty="0">
              <a:solidFill>
                <a:schemeClr val="tx1"/>
              </a:solidFill>
            </a:endParaRPr>
          </a:p>
          <a:p>
            <a:r>
              <a:rPr lang="fa-IR" b="1" dirty="0">
                <a:solidFill>
                  <a:schemeClr val="tx1"/>
                </a:solidFill>
              </a:rPr>
              <a:t> سرخجه </a:t>
            </a:r>
            <a:r>
              <a:rPr lang="en-US" b="1" dirty="0">
                <a:solidFill>
                  <a:schemeClr val="tx1"/>
                </a:solidFill>
              </a:rPr>
              <a:t>Rubella</a:t>
            </a:r>
          </a:p>
          <a:p>
            <a:r>
              <a:rPr lang="fa-IR" b="1" dirty="0">
                <a:solidFill>
                  <a:schemeClr val="tx1"/>
                </a:solidFill>
              </a:rPr>
              <a:t> اوریون</a:t>
            </a:r>
            <a:r>
              <a:rPr lang="en-US" b="1" dirty="0">
                <a:solidFill>
                  <a:schemeClr val="tx1"/>
                </a:solidFill>
              </a:rPr>
              <a:t>Mumps</a:t>
            </a:r>
          </a:p>
          <a:p>
            <a:r>
              <a:rPr lang="fa-IR" b="1" dirty="0">
                <a:solidFill>
                  <a:schemeClr val="tx1"/>
                </a:solidFill>
              </a:rPr>
              <a:t>سل </a:t>
            </a:r>
            <a:r>
              <a:rPr lang="en-US" b="1" dirty="0">
                <a:solidFill>
                  <a:schemeClr val="tx1"/>
                </a:solidFill>
              </a:rPr>
              <a:t>TB</a:t>
            </a:r>
          </a:p>
          <a:p>
            <a:r>
              <a:rPr lang="fa-IR" b="1" dirty="0">
                <a:solidFill>
                  <a:schemeClr val="tx1"/>
                </a:solidFill>
              </a:rPr>
              <a:t> کزازنوزادی </a:t>
            </a:r>
            <a:r>
              <a:rPr lang="en-US" b="1" dirty="0">
                <a:solidFill>
                  <a:schemeClr val="tx1"/>
                </a:solidFill>
              </a:rPr>
              <a:t>Tetanus</a:t>
            </a:r>
          </a:p>
          <a:p>
            <a:r>
              <a:rPr lang="fa-IR" b="1" dirty="0">
                <a:solidFill>
                  <a:schemeClr val="tx1"/>
                </a:solidFill>
              </a:rPr>
              <a:t> دیفتری   </a:t>
            </a:r>
            <a:r>
              <a:rPr lang="en-US" b="1" dirty="0" err="1">
                <a:solidFill>
                  <a:schemeClr val="tx1"/>
                </a:solidFill>
              </a:rPr>
              <a:t>Difteria</a:t>
            </a:r>
            <a:endParaRPr lang="en-US" b="1" dirty="0">
              <a:solidFill>
                <a:schemeClr val="tx1"/>
              </a:solidFill>
            </a:endParaRPr>
          </a:p>
          <a:p>
            <a:r>
              <a:rPr lang="fa-IR" b="1" dirty="0">
                <a:solidFill>
                  <a:schemeClr val="tx1"/>
                </a:solidFill>
              </a:rPr>
              <a:t> فلج اطفال </a:t>
            </a:r>
            <a:r>
              <a:rPr lang="en-US" b="1" dirty="0">
                <a:solidFill>
                  <a:schemeClr val="tx1"/>
                </a:solidFill>
              </a:rPr>
              <a:t>polio myelitis</a:t>
            </a:r>
          </a:p>
          <a:p>
            <a:r>
              <a:rPr lang="fa-IR" b="1" dirty="0">
                <a:solidFill>
                  <a:schemeClr val="tx1"/>
                </a:solidFill>
              </a:rPr>
              <a:t> سیاه سرفه </a:t>
            </a:r>
            <a:r>
              <a:rPr lang="en-US" b="1" dirty="0" err="1">
                <a:solidFill>
                  <a:schemeClr val="tx1"/>
                </a:solidFill>
              </a:rPr>
              <a:t>pertusis</a:t>
            </a:r>
            <a:endParaRPr lang="en-US" b="1" dirty="0">
              <a:solidFill>
                <a:schemeClr val="tx1"/>
              </a:solidFill>
            </a:endParaRPr>
          </a:p>
          <a:p>
            <a:r>
              <a:rPr lang="fa-IR" b="1" dirty="0">
                <a:solidFill>
                  <a:schemeClr val="tx1"/>
                </a:solidFill>
              </a:rPr>
              <a:t> هپاتیت ب</a:t>
            </a:r>
            <a:r>
              <a:rPr lang="en-US" b="1" dirty="0">
                <a:solidFill>
                  <a:schemeClr val="tx1"/>
                </a:solidFill>
              </a:rPr>
              <a:t>hep b</a:t>
            </a:r>
          </a:p>
          <a:p>
            <a:endParaRPr lang="fa-IR" dirty="0"/>
          </a:p>
          <a:p>
            <a:endParaRPr lang="en-US" dirty="0"/>
          </a:p>
        </p:txBody>
      </p:sp>
    </p:spTree>
    <p:extLst>
      <p:ext uri="{BB962C8B-B14F-4D97-AF65-F5344CB8AC3E}">
        <p14:creationId xmlns:p14="http://schemas.microsoft.com/office/powerpoint/2010/main" val="300470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2138-DADB-8152-FCA5-F43B64AEEE19}"/>
              </a:ext>
            </a:extLst>
          </p:cNvPr>
          <p:cNvSpPr>
            <a:spLocks noGrp="1"/>
          </p:cNvSpPr>
          <p:nvPr>
            <p:ph type="ctrTitle"/>
          </p:nvPr>
        </p:nvSpPr>
        <p:spPr>
          <a:xfrm>
            <a:off x="1636466" y="-238399"/>
            <a:ext cx="8689976" cy="804852"/>
          </a:xfrm>
        </p:spPr>
        <p:txBody>
          <a:bodyPr>
            <a:normAutofit/>
          </a:bodyPr>
          <a:lstStyle/>
          <a:p>
            <a:r>
              <a:rPr lang="fa-IR" sz="3200" b="1" dirty="0">
                <a:solidFill>
                  <a:schemeClr val="accent4"/>
                </a:solidFill>
              </a:rPr>
              <a:t>مورد مشکوک سرخک یا سرخجه:</a:t>
            </a:r>
            <a:endParaRPr lang="en-US" sz="3200" b="1" dirty="0">
              <a:solidFill>
                <a:schemeClr val="accent4"/>
              </a:solidFill>
            </a:endParaRPr>
          </a:p>
        </p:txBody>
      </p:sp>
      <p:sp>
        <p:nvSpPr>
          <p:cNvPr id="3" name="Subtitle 2">
            <a:extLst>
              <a:ext uri="{FF2B5EF4-FFF2-40B4-BE49-F238E27FC236}">
                <a16:creationId xmlns:a16="http://schemas.microsoft.com/office/drawing/2014/main" id="{497762EB-7ED2-63BF-0172-68B954519867}"/>
              </a:ext>
            </a:extLst>
          </p:cNvPr>
          <p:cNvSpPr>
            <a:spLocks noGrp="1"/>
          </p:cNvSpPr>
          <p:nvPr>
            <p:ph type="subTitle" idx="1"/>
          </p:nvPr>
        </p:nvSpPr>
        <p:spPr>
          <a:xfrm>
            <a:off x="606752" y="717013"/>
            <a:ext cx="11235434" cy="5976960"/>
          </a:xfrm>
        </p:spPr>
        <p:txBody>
          <a:bodyPr>
            <a:normAutofit/>
          </a:bodyPr>
          <a:lstStyle/>
          <a:p>
            <a:r>
              <a:rPr lang="fa-IR" sz="2000" b="1" dirty="0">
                <a:solidFill>
                  <a:schemeClr val="tx1"/>
                </a:solidFill>
              </a:rPr>
              <a:t>هرمورد با تب و بثورات جلدی ماکولوپاپولار  یا</a:t>
            </a:r>
          </a:p>
          <a:p>
            <a:pPr algn="ctr" eaLnBrk="0" hangingPunct="0">
              <a:lnSpc>
                <a:spcPct val="90000"/>
              </a:lnSpc>
              <a:spcBef>
                <a:spcPct val="20000"/>
              </a:spcBef>
              <a:buClr>
                <a:schemeClr val="hlink"/>
              </a:buClr>
              <a:buSzPct val="70000"/>
              <a:buFont typeface="Wingdings" pitchFamily="2" charset="2"/>
              <a:buNone/>
              <a:defRPr/>
            </a:pPr>
            <a:r>
              <a:rPr lang="fa-IR" sz="2000" b="1" dirty="0">
                <a:solidFill>
                  <a:schemeClr val="tx1"/>
                </a:solidFill>
                <a:effectLst>
                  <a:outerShdw blurRad="38100" dist="38100" dir="2700000" algn="tl">
                    <a:srgbClr val="000000"/>
                  </a:outerShdw>
                </a:effectLst>
              </a:rPr>
              <a:t>هر فردي  که پرسنل بهداشتی مظنون به </a:t>
            </a:r>
          </a:p>
          <a:p>
            <a:pPr algn="ctr" eaLnBrk="0" hangingPunct="0">
              <a:lnSpc>
                <a:spcPct val="90000"/>
              </a:lnSpc>
              <a:spcBef>
                <a:spcPct val="20000"/>
              </a:spcBef>
              <a:buClr>
                <a:schemeClr val="hlink"/>
              </a:buClr>
              <a:buSzPct val="70000"/>
              <a:buFont typeface="Wingdings" pitchFamily="2" charset="2"/>
              <a:buNone/>
              <a:defRPr/>
            </a:pPr>
            <a:r>
              <a:rPr lang="fa-IR" sz="2000" b="1" dirty="0">
                <a:solidFill>
                  <a:schemeClr val="tx1"/>
                </a:solidFill>
                <a:effectLst>
                  <a:outerShdw blurRad="38100" dist="38100" dir="2700000" algn="tl">
                    <a:srgbClr val="000000"/>
                  </a:outerShdw>
                </a:effectLst>
              </a:rPr>
              <a:t>عفونت سرخک و یا سرخجه شود</a:t>
            </a:r>
          </a:p>
          <a:p>
            <a:pPr eaLnBrk="0" hangingPunct="0">
              <a:lnSpc>
                <a:spcPct val="90000"/>
              </a:lnSpc>
              <a:spcBef>
                <a:spcPct val="20000"/>
              </a:spcBef>
              <a:buClr>
                <a:schemeClr val="hlink"/>
              </a:buClr>
              <a:buSzPct val="70000"/>
              <a:defRPr/>
            </a:pPr>
            <a:r>
              <a:rPr lang="fa-IR" sz="2000" b="1" i="1" u="sng" dirty="0">
                <a:solidFill>
                  <a:schemeClr val="accent1"/>
                </a:solidFill>
                <a:effectLst>
                  <a:outerShdw blurRad="38100" dist="38100" dir="2700000" algn="tl">
                    <a:srgbClr val="000000"/>
                  </a:outerShdw>
                </a:effectLst>
              </a:rPr>
              <a:t>با هدف حذف ويروس سرخك و سرخجه</a:t>
            </a:r>
            <a:endParaRPr lang="en-US" sz="2000" b="1" i="1" u="sng" dirty="0">
              <a:solidFill>
                <a:schemeClr val="accent1"/>
              </a:solidFill>
              <a:effectLst>
                <a:outerShdw blurRad="38100" dist="38100" dir="2700000" algn="tl">
                  <a:srgbClr val="000000"/>
                </a:outerShdw>
              </a:effectLst>
            </a:endParaRPr>
          </a:p>
          <a:p>
            <a:pPr algn="r"/>
            <a:endParaRPr lang="fa-IR" sz="1800" dirty="0"/>
          </a:p>
          <a:p>
            <a:pPr algn="r"/>
            <a:endParaRPr lang="fa-IR" sz="1800" dirty="0"/>
          </a:p>
          <a:p>
            <a:r>
              <a:rPr lang="fa-IR" sz="2000" b="1" dirty="0">
                <a:solidFill>
                  <a:schemeClr val="tx1"/>
                </a:solidFill>
              </a:rPr>
              <a:t>انتظارات:</a:t>
            </a:r>
          </a:p>
          <a:p>
            <a:pPr algn="r"/>
            <a:r>
              <a:rPr lang="fa-IR" sz="2000" dirty="0">
                <a:solidFill>
                  <a:schemeClr val="tx1"/>
                </a:solidFill>
              </a:rPr>
              <a:t>هشدار طغیان سرخک در اوایل فروردین • موارد تاخیری نوبت اول و دوم ام ام ارباید در اسرع وقت شناسایی و واکسینه شوند. • گزارش فوری هرگونه تب و بثورات جلدی • شناسایی اتباع غیر ایرانی ونمونه گیری از موارد مشکوک • نمونه گیری کامل از موارد مشکوک سرم خون، سواپ گلو و رسوب ادرار• تکمیل فرم های ارسال نمونه.</a:t>
            </a:r>
          </a:p>
          <a:p>
            <a:r>
              <a:rPr lang="fa-IR" sz="2000" b="1" dirty="0">
                <a:solidFill>
                  <a:schemeClr val="tx1"/>
                </a:solidFill>
              </a:rPr>
              <a:t>  شاخص هدف: 4 در صد هزار نفر جمعیت</a:t>
            </a:r>
            <a:endParaRPr lang="en-US" sz="2000" b="1" dirty="0">
              <a:solidFill>
                <a:schemeClr val="tx1"/>
              </a:solidFill>
            </a:endParaRPr>
          </a:p>
          <a:p>
            <a:pPr algn="r"/>
            <a:endParaRPr lang="en-US" sz="2000" dirty="0">
              <a:solidFill>
                <a:schemeClr val="tx1"/>
              </a:solidFill>
            </a:endParaRPr>
          </a:p>
        </p:txBody>
      </p:sp>
      <p:pic>
        <p:nvPicPr>
          <p:cNvPr id="4" name="Content Placeholder 3">
            <a:extLst>
              <a:ext uri="{FF2B5EF4-FFF2-40B4-BE49-F238E27FC236}">
                <a16:creationId xmlns:a16="http://schemas.microsoft.com/office/drawing/2014/main" id="{1B46C3D8-C43D-DC46-F74C-F66B97E14FD9}"/>
              </a:ext>
            </a:extLst>
          </p:cNvPr>
          <p:cNvPicPr>
            <a:picLocks noChangeAspect="1"/>
          </p:cNvPicPr>
          <p:nvPr/>
        </p:nvPicPr>
        <p:blipFill>
          <a:blip r:embed="rId2"/>
          <a:stretch>
            <a:fillRect/>
          </a:stretch>
        </p:blipFill>
        <p:spPr>
          <a:xfrm>
            <a:off x="1636466" y="2356297"/>
            <a:ext cx="8770938" cy="680517"/>
          </a:xfrm>
          <a:prstGeom prst="rect">
            <a:avLst/>
          </a:prstGeom>
        </p:spPr>
      </p:pic>
    </p:spTree>
    <p:extLst>
      <p:ext uri="{BB962C8B-B14F-4D97-AF65-F5344CB8AC3E}">
        <p14:creationId xmlns:p14="http://schemas.microsoft.com/office/powerpoint/2010/main" val="355485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35AA-DDD7-5E15-A12E-970C0092505C}"/>
              </a:ext>
            </a:extLst>
          </p:cNvPr>
          <p:cNvSpPr>
            <a:spLocks noGrp="1"/>
          </p:cNvSpPr>
          <p:nvPr>
            <p:ph type="ctrTitle"/>
          </p:nvPr>
        </p:nvSpPr>
        <p:spPr>
          <a:xfrm>
            <a:off x="5877533" y="683704"/>
            <a:ext cx="8689976" cy="504202"/>
          </a:xfrm>
        </p:spPr>
        <p:txBody>
          <a:bodyPr>
            <a:noAutofit/>
          </a:bodyPr>
          <a:lstStyle/>
          <a:p>
            <a:r>
              <a:rPr lang="fa-IR" sz="3200" dirty="0">
                <a:solidFill>
                  <a:srgbClr val="FF0000"/>
                </a:solidFill>
              </a:rPr>
              <a:t>-سرخک </a:t>
            </a:r>
            <a:r>
              <a:rPr lang="en-US" sz="3200" dirty="0">
                <a:solidFill>
                  <a:srgbClr val="FF0000"/>
                </a:solidFill>
              </a:rPr>
              <a:t>Measles</a:t>
            </a:r>
            <a:br>
              <a:rPr lang="en-US" sz="3200" dirty="0">
                <a:solidFill>
                  <a:srgbClr val="FF0000"/>
                </a:solidFill>
              </a:rPr>
            </a:br>
            <a:endParaRPr lang="en-US" sz="3200" dirty="0">
              <a:solidFill>
                <a:srgbClr val="FF0000"/>
              </a:solidFill>
            </a:endParaRPr>
          </a:p>
        </p:txBody>
      </p:sp>
      <p:sp>
        <p:nvSpPr>
          <p:cNvPr id="3" name="Subtitle 2">
            <a:extLst>
              <a:ext uri="{FF2B5EF4-FFF2-40B4-BE49-F238E27FC236}">
                <a16:creationId xmlns:a16="http://schemas.microsoft.com/office/drawing/2014/main" id="{10FEADB5-DE1E-B775-223C-DB582989498F}"/>
              </a:ext>
            </a:extLst>
          </p:cNvPr>
          <p:cNvSpPr>
            <a:spLocks noGrp="1"/>
          </p:cNvSpPr>
          <p:nvPr>
            <p:ph type="subTitle" idx="1"/>
          </p:nvPr>
        </p:nvSpPr>
        <p:spPr>
          <a:xfrm>
            <a:off x="247828" y="755088"/>
            <a:ext cx="11647918" cy="4966281"/>
          </a:xfrm>
        </p:spPr>
        <p:txBody>
          <a:bodyPr>
            <a:normAutofit lnSpcReduction="10000"/>
          </a:bodyPr>
          <a:lstStyle/>
          <a:p>
            <a:pPr marL="274320" marR="0" lvl="0" indent="-274320" algn="r"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یک بیماری عفونی حاد ویروسی و شدی</a:t>
            </a:r>
            <a:r>
              <a:rPr lang="fa-IR" sz="2000" cap="none" dirty="0">
                <a:solidFill>
                  <a:prstClr val="black"/>
                </a:solidFill>
                <a:latin typeface="Georgia"/>
                <a:cs typeface="B Koodak" pitchFamily="2" charset="-78"/>
              </a:rPr>
              <a:t>دا </a:t>
            </a: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مسری است که عمدتا در کودکان بروز می کند . این بیماری در مرحله حذف قرار دارد.انسان تنها مخزن ویروس محسوب می شود. شیوع بیماری بیشتردر زمستان و بهار است.</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مورد مظنون : وجود همزمان تب همراه با راش پوستی ، سرفه ، آبریزش از بینی و ورم ملتحمه</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بيماري سرخك از ديدگاه نحوه گزارش دهي در تقسيمات سازمان جهاني بهداشت در گروه </a:t>
            </a:r>
            <a:r>
              <a:rPr kumimoji="0" lang="en-US" sz="2000" b="0" i="0" u="none" strike="noStrike" kern="1200" cap="none" spc="0" normalizeH="0" baseline="0" noProof="0" dirty="0">
                <a:ln>
                  <a:noFill/>
                </a:ln>
                <a:solidFill>
                  <a:prstClr val="black"/>
                </a:solidFill>
                <a:effectLst/>
                <a:uLnTx/>
                <a:uFillTx/>
                <a:latin typeface="Georgia"/>
                <a:ea typeface="+mn-ea"/>
                <a:cs typeface="B Koodak" pitchFamily="2" charset="-78"/>
              </a:rPr>
              <a:t>A </a:t>
            </a: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قرار دارد. (يعني گزارشدهي موارد مشكوك به بيماري الزامي است و بايد با سريعترين را ههاي ممكن نظير تلفن، صورت پذيرد)</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endPar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endParaRPr>
          </a:p>
          <a:p>
            <a:pPr marL="320040" marR="0" lvl="0" indent="-320040" algn="r" defTabSz="914400" rtl="1" eaLnBrk="1" fontAlgn="auto" latinLnBrk="0" hangingPunct="1">
              <a:lnSpc>
                <a:spcPct val="111000"/>
              </a:lnSpc>
              <a:spcBef>
                <a:spcPts val="930"/>
              </a:spcBef>
              <a:spcAft>
                <a:spcPts val="0"/>
              </a:spcAft>
              <a:buClrTx/>
              <a:buSzTx/>
              <a:buFont typeface="Wingdings" panose="05000000000000000000" pitchFamily="2" charset="2"/>
              <a:buChar char="v"/>
              <a:tabLst/>
              <a:defRPr/>
            </a:pPr>
            <a:r>
              <a:rPr kumimoji="0" lang="fa-IR" sz="19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انتقال بيماري بصورت اوليه از فرد به فرد از طريق ذرات آئروسل </a:t>
            </a:r>
          </a:p>
          <a:p>
            <a:pPr marL="320040" marR="0" lvl="0" indent="-320040" algn="r" defTabSz="914400" rtl="1" eaLnBrk="1" fontAlgn="auto" latinLnBrk="0" hangingPunct="1">
              <a:lnSpc>
                <a:spcPct val="111000"/>
              </a:lnSpc>
              <a:spcBef>
                <a:spcPts val="930"/>
              </a:spcBef>
              <a:spcAft>
                <a:spcPts val="0"/>
              </a:spcAft>
              <a:buClrTx/>
              <a:buSzTx/>
              <a:buFont typeface="Wingdings" panose="05000000000000000000" pitchFamily="2" charset="2"/>
              <a:buChar char="v"/>
              <a:tabLst/>
              <a:defRPr/>
            </a:pPr>
            <a:r>
              <a:rPr kumimoji="0" lang="fa-IR" sz="19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تماس مستقيم با ترشحات بيني و گلوي فرد بيمار. </a:t>
            </a:r>
          </a:p>
          <a:p>
            <a:pPr marL="320040" marR="0" lvl="0" indent="-320040" algn="r" defTabSz="914400" rtl="1" eaLnBrk="1" fontAlgn="auto" latinLnBrk="0" hangingPunct="1">
              <a:lnSpc>
                <a:spcPct val="111000"/>
              </a:lnSpc>
              <a:spcBef>
                <a:spcPts val="930"/>
              </a:spcBef>
              <a:spcAft>
                <a:spcPts val="0"/>
              </a:spcAft>
              <a:buClrTx/>
              <a:buSzTx/>
              <a:buFont typeface="Wingdings" panose="05000000000000000000" pitchFamily="2" charset="2"/>
              <a:buChar char="v"/>
              <a:tabLst/>
              <a:defRPr/>
            </a:pPr>
            <a:r>
              <a:rPr kumimoji="0" lang="fa-IR" sz="19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افراد مبتلا به بيماري از دو تا چهار روز قبل از شروع بثورات (راش جلدي) 4تا 9  روز بعد از آن آلوده كننده مي باشند.</a:t>
            </a:r>
          </a:p>
          <a:p>
            <a:pPr marL="320040" marR="0" lvl="0" indent="-320040" algn="r" defTabSz="914400" rtl="1" eaLnBrk="1" fontAlgn="auto" latinLnBrk="0" hangingPunct="1">
              <a:lnSpc>
                <a:spcPct val="111000"/>
              </a:lnSpc>
              <a:spcBef>
                <a:spcPts val="930"/>
              </a:spcBef>
              <a:spcAft>
                <a:spcPts val="0"/>
              </a:spcAft>
              <a:buClrTx/>
              <a:buSzTx/>
              <a:buFont typeface="Wingdings" panose="05000000000000000000" pitchFamily="2" charset="2"/>
              <a:buChar char="v"/>
              <a:tabLst/>
              <a:defRPr/>
            </a:pPr>
            <a:r>
              <a:rPr kumimoji="0" lang="fa-IR" sz="19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موارد بيمار در طى 9-4 روز بعد از شــروع راش بايد اســتراحت در منزل داشته و در صورت نياز به خروج از منزل از ماسك تنفسى استفاده نمايند.</a:t>
            </a:r>
          </a:p>
          <a:p>
            <a:pPr marL="320040" marR="0" lvl="0" indent="-320040" algn="r" defTabSz="914400" rtl="1" eaLnBrk="1" fontAlgn="auto" latinLnBrk="0" hangingPunct="1">
              <a:lnSpc>
                <a:spcPct val="111000"/>
              </a:lnSpc>
              <a:spcBef>
                <a:spcPts val="930"/>
              </a:spcBef>
              <a:spcAft>
                <a:spcPts val="0"/>
              </a:spcAft>
              <a:buClrTx/>
              <a:buSzTx/>
              <a:buFont typeface="Wingdings" panose="05000000000000000000" pitchFamily="2" charset="2"/>
              <a:buChar char="v"/>
              <a:tabLst/>
              <a:defRPr/>
            </a:pPr>
            <a:r>
              <a:rPr kumimoji="0" lang="fa-IR" sz="19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در طى اين مدت بيماران نبايدبا افراد حســاس فاميل (نوزادان و افراد غيرواكســينه) در تماس باشــند و فقط افراد واكســينه اجازه ملاقات با بيمار را دارند</a:t>
            </a:r>
          </a:p>
          <a:p>
            <a:pPr marL="320040" marR="0" lvl="0" indent="-320040" algn="r" defTabSz="914400" rtl="1" eaLnBrk="1" fontAlgn="auto" latinLnBrk="0" hangingPunct="1">
              <a:lnSpc>
                <a:spcPct val="111000"/>
              </a:lnSpc>
              <a:spcBef>
                <a:spcPts val="930"/>
              </a:spcBef>
              <a:spcAft>
                <a:spcPts val="0"/>
              </a:spcAft>
              <a:buClrTx/>
              <a:buSzTx/>
              <a:buFont typeface="Wingdings" panose="05000000000000000000" pitchFamily="2" charset="2"/>
              <a:buChar char="ü"/>
              <a:tabLst/>
              <a:defRPr/>
            </a:pPr>
            <a:r>
              <a:rPr kumimoji="0" lang="fa-IR" sz="18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 آنتي بادي اختصاصي سرخك</a:t>
            </a:r>
            <a:r>
              <a:rPr kumimoji="0" lang="en-US" sz="18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mn-cs"/>
              </a:rPr>
              <a:t> (IgM)</a:t>
            </a:r>
            <a:r>
              <a:rPr kumimoji="0" lang="fa-IR" sz="1800" b="1" i="0" u="none" strike="noStrike" kern="1200" cap="none" spc="0" normalizeH="0" baseline="0" noProof="0" dirty="0">
                <a:ln>
                  <a:noFill/>
                </a:ln>
                <a:solidFill>
                  <a:srgbClr val="121316">
                    <a:lumMod val="75000"/>
                    <a:lumOff val="25000"/>
                  </a:srgbClr>
                </a:solidFill>
                <a:effectLst/>
                <a:uLnTx/>
                <a:uFillTx/>
                <a:latin typeface="Calibri" panose="020F0502020204030204"/>
                <a:ea typeface="+mn-ea"/>
                <a:cs typeface="Arial" panose="020B0604020202020204" pitchFamily="34" charset="0"/>
              </a:rPr>
              <a:t> در طي 4 روز پس از شروع راش جلدي قابل شناسايي و طی 4 تا 12 هفته بالا باقی بماند . </a:t>
            </a:r>
          </a:p>
          <a:p>
            <a:endParaRPr lang="en-US" dirty="0"/>
          </a:p>
        </p:txBody>
      </p:sp>
    </p:spTree>
    <p:extLst>
      <p:ext uri="{BB962C8B-B14F-4D97-AF65-F5344CB8AC3E}">
        <p14:creationId xmlns:p14="http://schemas.microsoft.com/office/powerpoint/2010/main" val="108967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7CDE-DEA7-77DC-E251-0229B031DFD8}"/>
              </a:ext>
            </a:extLst>
          </p:cNvPr>
          <p:cNvSpPr>
            <a:spLocks noGrp="1"/>
          </p:cNvSpPr>
          <p:nvPr>
            <p:ph type="ctrTitle"/>
          </p:nvPr>
        </p:nvSpPr>
        <p:spPr>
          <a:xfrm>
            <a:off x="3831482" y="369363"/>
            <a:ext cx="8689976" cy="679262"/>
          </a:xfrm>
        </p:spPr>
        <p:txBody>
          <a:bodyPr/>
          <a:lstStyle/>
          <a:p>
            <a:r>
              <a:rPr kumimoji="0" lang="fa-IR" altLang="en-US" sz="4000" b="0" i="0" u="none" strike="noStrike" kern="0" cap="none" spc="0" normalizeH="0" baseline="0" noProof="0" dirty="0">
                <a:ln>
                  <a:noFill/>
                </a:ln>
                <a:solidFill>
                  <a:srgbClr val="FF0000"/>
                </a:solidFill>
                <a:effectLst/>
                <a:uLnTx/>
                <a:uFillTx/>
                <a:latin typeface="Arial"/>
                <a:ea typeface="+mj-ea"/>
                <a:cs typeface="Arial"/>
              </a:rPr>
              <a:t> سرخک ناشی از واکسن</a:t>
            </a:r>
            <a:endParaRPr lang="en-US" dirty="0"/>
          </a:p>
        </p:txBody>
      </p:sp>
      <p:sp>
        <p:nvSpPr>
          <p:cNvPr id="3" name="Subtitle 2">
            <a:extLst>
              <a:ext uri="{FF2B5EF4-FFF2-40B4-BE49-F238E27FC236}">
                <a16:creationId xmlns:a16="http://schemas.microsoft.com/office/drawing/2014/main" id="{428AD0B5-BA17-B2EE-E4D6-09F0C1B83427}"/>
              </a:ext>
            </a:extLst>
          </p:cNvPr>
          <p:cNvSpPr>
            <a:spLocks noGrp="1"/>
          </p:cNvSpPr>
          <p:nvPr>
            <p:ph type="subTitle" idx="1"/>
          </p:nvPr>
        </p:nvSpPr>
        <p:spPr>
          <a:xfrm>
            <a:off x="176169" y="1417740"/>
            <a:ext cx="11845255" cy="4597166"/>
          </a:xfrm>
        </p:spPr>
        <p:txBody>
          <a:bodyPr>
            <a:normAutofit/>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altLang="en-US" sz="3200" b="0" i="0" u="none" strike="noStrike" kern="0" cap="none" spc="0" normalizeH="0" baseline="0" noProof="0" dirty="0">
                <a:ln>
                  <a:noFill/>
                </a:ln>
                <a:solidFill>
                  <a:srgbClr val="000000"/>
                </a:solidFill>
                <a:effectLst/>
                <a:uLnTx/>
                <a:uFillTx/>
                <a:latin typeface="Arial"/>
                <a:ea typeface="+mn-ea"/>
                <a:cs typeface="Arial"/>
              </a:rPr>
              <a:t>بیمار بثورات دارد ، با تب یا بدون تب  ، بدون علایم تنفسی</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altLang="en-US" sz="3200" b="0" i="0" u="none" strike="noStrike" kern="0" cap="none" spc="0" normalizeH="0" baseline="0" noProof="0" dirty="0">
                <a:ln>
                  <a:noFill/>
                </a:ln>
                <a:solidFill>
                  <a:srgbClr val="000000"/>
                </a:solidFill>
                <a:effectLst/>
                <a:uLnTx/>
                <a:uFillTx/>
                <a:latin typeface="Arial"/>
                <a:ea typeface="+mn-ea"/>
                <a:cs typeface="Arial"/>
              </a:rPr>
              <a:t>بثورات طی 7 تا 14 روز بعداز واکسیناسیون </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0" cap="none" spc="0" normalizeH="0" baseline="0" noProof="0" dirty="0">
                <a:ln>
                  <a:noFill/>
                </a:ln>
                <a:solidFill>
                  <a:srgbClr val="000000"/>
                </a:solidFill>
                <a:effectLst/>
                <a:uLnTx/>
                <a:uFillTx/>
                <a:latin typeface="Arial"/>
                <a:ea typeface="+mn-ea"/>
                <a:cs typeface="Arial"/>
              </a:rPr>
              <a:t>IgM </a:t>
            </a:r>
            <a:r>
              <a:rPr kumimoji="0" lang="fa-IR" altLang="en-US" sz="3200" b="0" i="0" u="none" strike="noStrike" kern="0" cap="none" spc="0" normalizeH="0" baseline="0" noProof="0" dirty="0">
                <a:ln>
                  <a:noFill/>
                </a:ln>
                <a:solidFill>
                  <a:srgbClr val="000000"/>
                </a:solidFill>
                <a:effectLst/>
                <a:uLnTx/>
                <a:uFillTx/>
                <a:latin typeface="Arial"/>
                <a:ea typeface="+mn-ea"/>
                <a:cs typeface="Arial"/>
              </a:rPr>
              <a:t>مثبت ( نمونه طی 8 تا 56   روز بعد از واكسيناسيون جمع آوري شده باشد .)</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altLang="en-US" sz="3200" b="0" i="0" u="none" strike="noStrike" kern="0" cap="none" spc="0" normalizeH="0" baseline="0" noProof="0" dirty="0">
                <a:ln>
                  <a:noFill/>
                </a:ln>
                <a:solidFill>
                  <a:srgbClr val="000000"/>
                </a:solidFill>
                <a:effectLst/>
                <a:uLnTx/>
                <a:uFillTx/>
                <a:latin typeface="Arial"/>
                <a:ea typeface="+mn-ea"/>
                <a:cs typeface="Arial"/>
              </a:rPr>
              <a:t>بررسی محیط و آزمایشگاه در شناسایی سایر علت ها موفق نبوده</a:t>
            </a:r>
          </a:p>
          <a:p>
            <a:endParaRPr lang="en-US" dirty="0"/>
          </a:p>
        </p:txBody>
      </p:sp>
    </p:spTree>
    <p:extLst>
      <p:ext uri="{BB962C8B-B14F-4D97-AF65-F5344CB8AC3E}">
        <p14:creationId xmlns:p14="http://schemas.microsoft.com/office/powerpoint/2010/main" val="212819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14B3-3750-84D9-090C-DD58B111B4E4}"/>
              </a:ext>
            </a:extLst>
          </p:cNvPr>
          <p:cNvSpPr>
            <a:spLocks noGrp="1"/>
          </p:cNvSpPr>
          <p:nvPr>
            <p:ph type="ctrTitle"/>
          </p:nvPr>
        </p:nvSpPr>
        <p:spPr>
          <a:xfrm>
            <a:off x="5579450" y="170341"/>
            <a:ext cx="8689976" cy="687406"/>
          </a:xfrm>
        </p:spPr>
        <p:txBody>
          <a:bodyPr>
            <a:normAutofit fontScale="90000"/>
          </a:bodyPr>
          <a:lstStyle/>
          <a:p>
            <a:r>
              <a:rPr lang="fa-IR" dirty="0">
                <a:solidFill>
                  <a:srgbClr val="FF0000"/>
                </a:solidFill>
              </a:rPr>
              <a:t>سرخجه</a:t>
            </a:r>
            <a:endParaRPr lang="en-US" dirty="0">
              <a:solidFill>
                <a:srgbClr val="FF0000"/>
              </a:solidFill>
            </a:endParaRPr>
          </a:p>
        </p:txBody>
      </p:sp>
      <p:sp>
        <p:nvSpPr>
          <p:cNvPr id="3" name="Subtitle 2">
            <a:extLst>
              <a:ext uri="{FF2B5EF4-FFF2-40B4-BE49-F238E27FC236}">
                <a16:creationId xmlns:a16="http://schemas.microsoft.com/office/drawing/2014/main" id="{94701378-A8D2-3AA5-DD68-FD81D9BA63EC}"/>
              </a:ext>
            </a:extLst>
          </p:cNvPr>
          <p:cNvSpPr>
            <a:spLocks noGrp="1"/>
          </p:cNvSpPr>
          <p:nvPr>
            <p:ph type="subTitle" idx="1"/>
          </p:nvPr>
        </p:nvSpPr>
        <p:spPr>
          <a:xfrm>
            <a:off x="675118" y="878006"/>
            <a:ext cx="11425727" cy="5249437"/>
          </a:xfrm>
        </p:spPr>
        <p:txBody>
          <a:bodyPr>
            <a:normAutofit fontScale="85000" lnSpcReduction="20000"/>
          </a:bodyPr>
          <a:lstStyle/>
          <a:p>
            <a:pPr algn="r" rtl="1">
              <a:buFontTx/>
              <a:buBlip>
                <a:blip r:embed="rId2"/>
              </a:buBlip>
              <a:defRPr/>
            </a:pPr>
            <a:r>
              <a:rPr lang="fa-IR" sz="2400" dirty="0">
                <a:solidFill>
                  <a:schemeClr val="accent4"/>
                </a:solidFill>
                <a:cs typeface="B Yagut" pitchFamily="2" charset="-78"/>
              </a:rPr>
              <a:t>سرخجه  بيماري ويروسي خفيف با تظاهرات عمدتا پوستي است،عفونت سرخجه می تواند در دوران حاملگی منجر به سقط ، مرده زایی یا نوزاد مبتلا به عفونت سرخجه مادرزادی گردد.</a:t>
            </a:r>
          </a:p>
          <a:p>
            <a:pPr algn="r" rtl="1">
              <a:buFontTx/>
              <a:buBlip>
                <a:blip r:embed="rId2"/>
              </a:buBlip>
              <a:defRPr/>
            </a:pPr>
            <a:r>
              <a:rPr lang="fa-IR" sz="2400" dirty="0">
                <a:solidFill>
                  <a:schemeClr val="accent4"/>
                </a:solidFill>
                <a:cs typeface="B Yagut" pitchFamily="2" charset="-78"/>
              </a:rPr>
              <a:t> </a:t>
            </a:r>
          </a:p>
          <a:p>
            <a:pPr algn="r" rtl="1">
              <a:buFontTx/>
              <a:buBlip>
                <a:blip r:embed="rId2"/>
              </a:buBlip>
              <a:defRPr/>
            </a:pPr>
            <a:r>
              <a:rPr lang="fa-IR" sz="2400" dirty="0">
                <a:solidFill>
                  <a:schemeClr val="accent4"/>
                </a:solidFill>
                <a:cs typeface="B Yagut" pitchFamily="2" charset="-78"/>
              </a:rPr>
              <a:t>انسان تنها منبع شناخته شده ويروس است. </a:t>
            </a:r>
          </a:p>
          <a:p>
            <a:pPr algn="r" rtl="1">
              <a:buFontTx/>
              <a:buBlip>
                <a:blip r:embed="rId2"/>
              </a:buBlip>
              <a:defRPr/>
            </a:pPr>
            <a:r>
              <a:rPr lang="fa-IR" sz="2400" dirty="0">
                <a:solidFill>
                  <a:schemeClr val="accent4"/>
                </a:solidFill>
                <a:cs typeface="B Yagut" pitchFamily="2" charset="-78"/>
              </a:rPr>
              <a:t>انتقال بيماري از طريق قطرات تنفسي است </a:t>
            </a:r>
            <a:endParaRPr lang="en-US" sz="2400" dirty="0">
              <a:solidFill>
                <a:schemeClr val="accent4"/>
              </a:solidFill>
              <a:cs typeface="B Yagut" pitchFamily="2" charset="-78"/>
            </a:endParaRPr>
          </a:p>
          <a:p>
            <a:pPr algn="r" rtl="1">
              <a:buFontTx/>
              <a:buBlip>
                <a:blip r:embed="rId2"/>
              </a:buBlip>
              <a:defRPr/>
            </a:pPr>
            <a:r>
              <a:rPr lang="en-US" sz="2400" dirty="0">
                <a:solidFill>
                  <a:schemeClr val="accent4"/>
                </a:solidFill>
                <a:cs typeface="B Yagut" pitchFamily="2" charset="-78"/>
              </a:rPr>
              <a:t> </a:t>
            </a:r>
            <a:r>
              <a:rPr lang="fa-IR" sz="2400" dirty="0">
                <a:solidFill>
                  <a:schemeClr val="accent4"/>
                </a:solidFill>
                <a:cs typeface="B Yagut" pitchFamily="2" charset="-78"/>
              </a:rPr>
              <a:t>بيماري معمولا در بهار و زمستان رخ مي دهد.</a:t>
            </a:r>
            <a:endParaRPr lang="en-US" sz="2400" dirty="0">
              <a:solidFill>
                <a:schemeClr val="accent4"/>
              </a:solidFill>
              <a:cs typeface="B Yagut" pitchFamily="2" charset="-78"/>
            </a:endParaRPr>
          </a:p>
          <a:p>
            <a:pPr algn="r"/>
            <a:r>
              <a:rPr lang="fa-IR" b="1" dirty="0">
                <a:solidFill>
                  <a:schemeClr val="tx1"/>
                </a:solidFill>
              </a:rPr>
              <a:t>دوره نهفته بيماري 21-14 روز است</a:t>
            </a:r>
          </a:p>
          <a:p>
            <a:pPr algn="r"/>
            <a:r>
              <a:rPr lang="fa-IR" b="1" dirty="0">
                <a:solidFill>
                  <a:schemeClr val="tx1"/>
                </a:solidFill>
              </a:rPr>
              <a:t>علائم اوليه شامل:</a:t>
            </a:r>
          </a:p>
          <a:p>
            <a:pPr algn="r"/>
            <a:r>
              <a:rPr lang="fa-IR" b="1" dirty="0">
                <a:solidFill>
                  <a:schemeClr val="tx1"/>
                </a:solidFill>
              </a:rPr>
              <a:t>تب خفيف، گلودرد، قرمزي چشم،ضعف و بي اشتهايي،بزرگي غدد لنفاوي، سردرد</a:t>
            </a:r>
          </a:p>
          <a:p>
            <a:pPr algn="r"/>
            <a:r>
              <a:rPr lang="fa-IR" b="1" dirty="0">
                <a:solidFill>
                  <a:schemeClr val="tx1"/>
                </a:solidFill>
              </a:rPr>
              <a:t>علائم اوليه در بالغين و نوجوانان ، شايع تر از كودكان است.</a:t>
            </a:r>
          </a:p>
          <a:p>
            <a:pPr algn="r"/>
            <a:r>
              <a:rPr lang="fa-IR" b="1" dirty="0">
                <a:solidFill>
                  <a:schemeClr val="tx1"/>
                </a:solidFill>
              </a:rPr>
              <a:t> بزرگي غدد لنفاوي ممكن است قبل از علائم پوستي ظاهر شود،در گردن ، پشت گوش، زير فك  و5 روز ادامه دارد</a:t>
            </a:r>
          </a:p>
          <a:p>
            <a:pPr algn="r"/>
            <a:r>
              <a:rPr lang="fa-IR" b="1" dirty="0">
                <a:solidFill>
                  <a:schemeClr val="tx1"/>
                </a:solidFill>
              </a:rPr>
              <a:t>بثورات جلدي:ماكول‌هاي صورتي، از روي صورت شروع مي شود-در عرض 24 ساعت منتشر مي شود. با  ظهور در پاها،از روي صورت محو مي شودومدت سه روز ادامه دارد.</a:t>
            </a:r>
          </a:p>
          <a:p>
            <a:pPr algn="r"/>
            <a:endParaRPr lang="fa-IR" b="1" dirty="0">
              <a:solidFill>
                <a:schemeClr val="tx1"/>
              </a:solidFill>
            </a:endParaRPr>
          </a:p>
          <a:p>
            <a:pPr algn="r"/>
            <a:endParaRPr lang="fa-IR" b="1" dirty="0">
              <a:solidFill>
                <a:schemeClr val="tx1"/>
              </a:solidFill>
            </a:endParaRPr>
          </a:p>
          <a:p>
            <a:pPr algn="r"/>
            <a:endParaRPr lang="fa-IR" b="1" dirty="0">
              <a:solidFill>
                <a:schemeClr val="tx1"/>
              </a:solidFill>
            </a:endParaRPr>
          </a:p>
          <a:p>
            <a:pPr algn="r"/>
            <a:endParaRPr lang="fa-IR" b="1" dirty="0">
              <a:solidFill>
                <a:schemeClr val="tx1"/>
              </a:solidFill>
            </a:endParaRPr>
          </a:p>
          <a:p>
            <a:pPr algn="r"/>
            <a:endParaRPr lang="fa-IR" b="1" dirty="0">
              <a:solidFill>
                <a:schemeClr val="tx1"/>
              </a:solidFill>
            </a:endParaRPr>
          </a:p>
          <a:p>
            <a:pPr algn="r"/>
            <a:endParaRPr lang="en-US" dirty="0"/>
          </a:p>
        </p:txBody>
      </p:sp>
    </p:spTree>
    <p:extLst>
      <p:ext uri="{BB962C8B-B14F-4D97-AF65-F5344CB8AC3E}">
        <p14:creationId xmlns:p14="http://schemas.microsoft.com/office/powerpoint/2010/main" val="422506646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1301</TotalTime>
  <Words>2063</Words>
  <Application>Microsoft Office PowerPoint</Application>
  <PresentationFormat>Widescreen</PresentationFormat>
  <Paragraphs>142</Paragraphs>
  <Slides>16</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Arial</vt:lpstr>
      <vt:lpstr>Calibri</vt:lpstr>
      <vt:lpstr>Century Schoolbook</vt:lpstr>
      <vt:lpstr>Corbel</vt:lpstr>
      <vt:lpstr>Georgia</vt:lpstr>
      <vt:lpstr>Times New Roman</vt:lpstr>
      <vt:lpstr>Tw Cen MT</vt:lpstr>
      <vt:lpstr>Wingdings</vt:lpstr>
      <vt:lpstr>Wingdings 2</vt:lpstr>
      <vt:lpstr>Droplet</vt:lpstr>
      <vt:lpstr>Acrobat Document</vt:lpstr>
      <vt:lpstr>PowerPoint Presentation</vt:lpstr>
      <vt:lpstr>بیماری های قابل پیشگیری باواکسن</vt:lpstr>
      <vt:lpstr> برنامه مراقبت بیماریهای قابل پیشگیری با واکسن</vt:lpstr>
      <vt:lpstr>راهکارهای اصلي:</vt:lpstr>
      <vt:lpstr>بیماریهای قابل پیشگیری باواکسن:(EPI)</vt:lpstr>
      <vt:lpstr>مورد مشکوک سرخک یا سرخجه:</vt:lpstr>
      <vt:lpstr>-سرخک Measles </vt:lpstr>
      <vt:lpstr> سرخک ناشی از واکسن</vt:lpstr>
      <vt:lpstr>سرخجه</vt:lpstr>
      <vt:lpstr>-اوریون Mumps</vt:lpstr>
      <vt:lpstr>-سیاه سرفهPertusis </vt:lpstr>
      <vt:lpstr>) مورد مشکوک به سندرم سرخجه مادرزادی:crs(</vt:lpstr>
      <vt:lpstr>راهبردها و مراحل حذف سندروم سرخجه مادرزادي</vt:lpstr>
      <vt:lpstr>دیفتری </vt:lpstr>
      <vt:lpstr>مننژیت</vt:lpstr>
      <vt:lpstr>با تشكر از توجه شما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قابل پیشگیری باواکسن</dc:title>
  <dc:creator>azizisarma</dc:creator>
  <cp:lastModifiedBy>Khazizi</cp:lastModifiedBy>
  <cp:revision>356</cp:revision>
  <dcterms:created xsi:type="dcterms:W3CDTF">2022-11-19T07:06:29Z</dcterms:created>
  <dcterms:modified xsi:type="dcterms:W3CDTF">2025-06-24T03:46:02Z</dcterms:modified>
</cp:coreProperties>
</file>